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charts/chart1.xml" ContentType="application/vnd.openxmlformats-officedocument.drawingml.chart+xml"/>
  <Override PartName="/ppt/media/image4.jpeg" ContentType="image/jpe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media/image10.jpeg" ContentType="image/jpeg"/>
  <Override PartName="/ppt/charts/chart8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30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30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18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8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18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8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18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8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18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18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645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30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7.png"/><Relationship Id="rId11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PreAlg LNHeader05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ALG2 LTHeader5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PreAlg LNHeader05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_ALG2 LTHeader5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5–2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PreAlg LNHeader05-0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ALG2 LTHeader5-3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NHeader05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ALG2 LTHeader5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PreAlg LNHeader05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ALG2 LTHeader5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PreAlg LNHeader05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ALG2 LTHeader5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5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_ALG2 LTHeader5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PreAlg LNHeader05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ALG2 LTHeader5-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PreAlg LNHeader05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ALG2 LTHeader5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Real World Ex_5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_PAlg-On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esson Menu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PreAlg LNHeader05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ALG2 LTHeader5-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10.xml"/><Relationship Id="rId7" Type="http://schemas.openxmlformats.org/officeDocument/2006/relationships/slide" Target="slide8.xml"/><Relationship Id="rId8" Type="http://schemas.openxmlformats.org/officeDocument/2006/relationships/slide" Target="slide11.xml"/><Relationship Id="rId9" Type="http://schemas.openxmlformats.org/officeDocument/2006/relationships/slide" Target="slide14.xml"/><Relationship Id="rId10" Type="http://schemas.openxmlformats.org/officeDocument/2006/relationships/slide" Target="slide20.xml"/><Relationship Id="rId11" Type="http://schemas.openxmlformats.org/officeDocument/2006/relationships/slide" Target="slide1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7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8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29.png"/><Relationship Id="rId4" Type="http://schemas.openxmlformats.org/officeDocument/2006/relationships/image" Target="../media/image1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09_ALG2 Splash arm.png"/>
          <p:cNvPicPr/>
          <p:nvPr/>
        </p:nvPicPr>
        <p:blipFill>
          <a:blip r:embed="rId3">
            <a:extLst/>
          </a:blip>
          <a:srcRect l="15318" t="57804" r="56443" b="16627"/>
          <a:stretch>
            <a:fillRect/>
          </a:stretch>
        </p:blipFill>
        <p:spPr>
          <a:xfrm>
            <a:off x="3143250" y="3962399"/>
            <a:ext cx="2581275" cy="175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41" name="09PreAlg LNHeader05-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2375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09_ALG2 LTHeader5-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7400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00" name="Shape 200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Factor GCF and by Grouping</a:t>
            </a:r>
          </a:p>
        </p:txBody>
      </p:sp>
      <p:sp>
        <p:nvSpPr>
          <p:cNvPr id="201" name="Shape 201"/>
          <p:cNvSpPr/>
          <p:nvPr/>
        </p:nvSpPr>
        <p:spPr>
          <a:xfrm>
            <a:off x="876300" y="148431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9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6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02" name="Shape 202"/>
          <p:cNvSpPr/>
          <p:nvPr/>
        </p:nvSpPr>
        <p:spPr>
          <a:xfrm>
            <a:off x="533400" y="2209800"/>
            <a:ext cx="8382000" cy="215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2628900" algn="r"/>
                <a:tab pos="2743200" algn="l"/>
                <a:tab pos="6400800" algn="l"/>
              </a:tabLst>
            </a:pPr>
            <a:r>
              <a:rPr sz="2400"/>
              <a:t>	9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3</a:t>
            </a:r>
            <a:r>
              <a:rPr sz="2400"/>
              <a:t> – 6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+ 3</a:t>
            </a:r>
            <a:r>
              <a:rPr i="1" sz="2400"/>
              <a:t>y</a:t>
            </a:r>
            <a:r>
              <a:rPr sz="2400"/>
              <a:t> =	3</a:t>
            </a:r>
            <a:r>
              <a:rPr i="1" sz="2400"/>
              <a:t>y</a:t>
            </a:r>
            <a:r>
              <a:rPr sz="2400"/>
              <a:t>(3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) – 3</a:t>
            </a:r>
            <a:r>
              <a:rPr i="1" sz="2400"/>
              <a:t>y</a:t>
            </a:r>
            <a:r>
              <a:rPr sz="2400"/>
              <a:t>(2</a:t>
            </a:r>
            <a:r>
              <a:rPr i="1" sz="2400"/>
              <a:t>y</a:t>
            </a:r>
            <a:r>
              <a:rPr sz="2400"/>
              <a:t>) + 3</a:t>
            </a:r>
            <a:r>
              <a:rPr i="1" sz="2400"/>
              <a:t>y</a:t>
            </a:r>
            <a:r>
              <a:rPr sz="2400"/>
              <a:t>(1)	Factor the </a:t>
            </a:r>
            <a:br>
              <a:rPr sz="2400"/>
            </a:br>
            <a:r>
              <a:rPr sz="2400"/>
              <a:t>			GCF.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2628900" algn="r"/>
                <a:tab pos="2743200" algn="l"/>
                <a:tab pos="6400800" algn="l"/>
              </a:tabLst>
            </a:pPr>
            <a:r>
              <a:rPr sz="2400"/>
              <a:t>	=	3</a:t>
            </a:r>
            <a:r>
              <a:rPr i="1" sz="2400"/>
              <a:t>y</a:t>
            </a:r>
            <a:r>
              <a:rPr sz="2400"/>
              <a:t>(3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2 </a:t>
            </a:r>
            <a:r>
              <a:rPr sz="2400"/>
              <a:t>– 2</a:t>
            </a:r>
            <a:r>
              <a:rPr i="1" sz="2400"/>
              <a:t>y </a:t>
            </a:r>
            <a:r>
              <a:rPr sz="2400"/>
              <a:t>+ 1) 	Distributive</a:t>
            </a:r>
            <a:br>
              <a:rPr sz="2400"/>
            </a:br>
            <a:r>
              <a:rPr sz="2400"/>
              <a:t>			Property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2628900" algn="r"/>
                <a:tab pos="2743200" algn="l"/>
                <a:tab pos="64008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/>
              <a:t>  </a:t>
            </a:r>
            <a:r>
              <a:rPr sz="2400">
                <a:solidFill>
                  <a:srgbClr val="EC1D24"/>
                </a:solidFill>
              </a:rPr>
              <a:t>3</a:t>
            </a:r>
            <a:r>
              <a:rPr i="1" sz="2400">
                <a:solidFill>
                  <a:srgbClr val="EC1D24"/>
                </a:solidFill>
              </a:rPr>
              <a:t>y</a:t>
            </a:r>
            <a:r>
              <a:rPr sz="2400">
                <a:solidFill>
                  <a:srgbClr val="EC1D24"/>
                </a:solidFill>
              </a:rPr>
              <a:t>(3</a:t>
            </a:r>
            <a:r>
              <a:rPr i="1" sz="2400">
                <a:solidFill>
                  <a:srgbClr val="EC1D24"/>
                </a:solidFill>
              </a:rPr>
              <a:t>y</a:t>
            </a:r>
            <a:r>
              <a:rPr i="1" sz="600">
                <a:solidFill>
                  <a:srgbClr val="EC1D24"/>
                </a:solidFill>
              </a:rPr>
              <a:t> </a:t>
            </a:r>
            <a:r>
              <a:rPr baseline="40000" sz="2400">
                <a:solidFill>
                  <a:srgbClr val="EC1D24"/>
                </a:solidFill>
              </a:rPr>
              <a:t>2 </a:t>
            </a:r>
            <a:r>
              <a:rPr sz="2400">
                <a:solidFill>
                  <a:srgbClr val="EC1D24"/>
                </a:solidFill>
              </a:rPr>
              <a:t>– 2</a:t>
            </a:r>
            <a:r>
              <a:rPr i="1" sz="2400">
                <a:solidFill>
                  <a:srgbClr val="EC1D24"/>
                </a:solidFill>
              </a:rPr>
              <a:t>y </a:t>
            </a:r>
            <a:r>
              <a:rPr sz="2400">
                <a:solidFill>
                  <a:srgbClr val="EC1D24"/>
                </a:solidFill>
              </a:rPr>
              <a:t>+ 1)</a:t>
            </a:r>
            <a:r>
              <a:rPr sz="2400"/>
              <a:t> 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  <p:bldP build="p" bldLvl="5" animBg="1" rev="0" advAuto="0" spid="20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05" name="Shape 205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Factor GCF and by Grouping</a:t>
            </a:r>
          </a:p>
        </p:txBody>
      </p:sp>
      <p:sp>
        <p:nvSpPr>
          <p:cNvPr id="206" name="Shape 206"/>
          <p:cNvSpPr/>
          <p:nvPr/>
        </p:nvSpPr>
        <p:spPr>
          <a:xfrm>
            <a:off x="876300" y="148431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8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+ 10</a:t>
            </a:r>
            <a:r>
              <a:rPr b="1" i="1" sz="2400">
                <a:solidFill>
                  <a:srgbClr val="00539D"/>
                </a:solidFill>
              </a:rPr>
              <a:t>ab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+ 4</a:t>
            </a:r>
            <a:r>
              <a:rPr b="1" i="1" sz="2400">
                <a:solidFill>
                  <a:srgbClr val="00539D"/>
                </a:solidFill>
              </a:rPr>
              <a:t>ab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07" name="Shape 207"/>
          <p:cNvSpPr/>
          <p:nvPr/>
        </p:nvSpPr>
        <p:spPr>
          <a:xfrm>
            <a:off x="533400" y="2209800"/>
            <a:ext cx="8382000" cy="334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1371600" algn="r"/>
                <a:tab pos="1422400" algn="l"/>
                <a:tab pos="5422900" algn="l"/>
              </a:tabLst>
            </a:pPr>
            <a:r>
              <a:rPr sz="2400"/>
              <a:t>8</a:t>
            </a:r>
            <a:r>
              <a:rPr i="1" sz="2400"/>
              <a:t>a</a:t>
            </a:r>
            <a:r>
              <a:rPr baseline="40000" sz="2400"/>
              <a:t>2</a:t>
            </a:r>
            <a:r>
              <a:rPr sz="2400"/>
              <a:t> + 10</a:t>
            </a:r>
            <a:r>
              <a:rPr i="1" sz="2400"/>
              <a:t>ab</a:t>
            </a:r>
            <a:r>
              <a:rPr baseline="40000" sz="2400"/>
              <a:t>2</a:t>
            </a:r>
            <a:r>
              <a:rPr sz="2400"/>
              <a:t> + 4</a:t>
            </a:r>
            <a:r>
              <a:rPr i="1" sz="2400"/>
              <a:t>ab</a:t>
            </a:r>
            <a:r>
              <a:rPr sz="2400"/>
              <a:t> + 5</a:t>
            </a:r>
            <a:r>
              <a:rPr i="1" sz="2400"/>
              <a:t>b</a:t>
            </a:r>
            <a:r>
              <a:rPr baseline="40000" sz="2400"/>
              <a:t>3</a:t>
            </a:r>
            <a:r>
              <a:rPr sz="2400"/>
              <a:t> </a:t>
            </a:r>
            <a:br>
              <a:rPr sz="2400"/>
            </a:br>
            <a:r>
              <a:rPr sz="2400"/>
              <a:t>	=	(8</a:t>
            </a:r>
            <a:r>
              <a:rPr i="1" sz="2400"/>
              <a:t>a</a:t>
            </a:r>
            <a:r>
              <a:rPr baseline="40000" sz="2400"/>
              <a:t>2</a:t>
            </a:r>
            <a:r>
              <a:rPr sz="2400"/>
              <a:t> + 4</a:t>
            </a:r>
            <a:r>
              <a:rPr i="1" sz="2400"/>
              <a:t>ab</a:t>
            </a:r>
            <a:r>
              <a:rPr sz="2400"/>
              <a:t>) + (10</a:t>
            </a:r>
            <a:r>
              <a:rPr i="1" sz="2400"/>
              <a:t>ab</a:t>
            </a:r>
            <a:r>
              <a:rPr baseline="40000" sz="2400"/>
              <a:t>2</a:t>
            </a:r>
            <a:r>
              <a:rPr sz="2400"/>
              <a:t> + 5</a:t>
            </a:r>
            <a:r>
              <a:rPr i="1" sz="2400"/>
              <a:t>b</a:t>
            </a:r>
            <a:r>
              <a:rPr baseline="40000" sz="2400"/>
              <a:t>3</a:t>
            </a:r>
            <a:r>
              <a:rPr sz="2400"/>
              <a:t>)	Group terms with</a:t>
            </a:r>
            <a:br>
              <a:rPr sz="2400"/>
            </a:br>
            <a:r>
              <a:rPr sz="2400"/>
              <a:t>			common factors.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1371600" algn="r"/>
                <a:tab pos="1422400" algn="l"/>
                <a:tab pos="5422900" algn="l"/>
              </a:tabLst>
            </a:pPr>
            <a:r>
              <a:rPr sz="2400"/>
              <a:t>	=	4</a:t>
            </a:r>
            <a:r>
              <a:rPr i="1" sz="2400"/>
              <a:t>a</a:t>
            </a:r>
            <a:r>
              <a:rPr sz="2400"/>
              <a:t>(2</a:t>
            </a:r>
            <a:r>
              <a:rPr i="1" sz="2400"/>
              <a:t>a</a:t>
            </a:r>
            <a:r>
              <a:rPr sz="2400"/>
              <a:t> + </a:t>
            </a:r>
            <a:r>
              <a:rPr i="1" sz="2400"/>
              <a:t>b</a:t>
            </a:r>
            <a:r>
              <a:rPr sz="2400"/>
              <a:t>) + 5</a:t>
            </a:r>
            <a:r>
              <a:rPr i="1" sz="2400"/>
              <a:t>b</a:t>
            </a:r>
            <a:r>
              <a:rPr baseline="40000" sz="2400"/>
              <a:t>2</a:t>
            </a:r>
            <a:r>
              <a:rPr sz="2400"/>
              <a:t>(2</a:t>
            </a:r>
            <a:r>
              <a:rPr i="1" sz="2400"/>
              <a:t>a</a:t>
            </a:r>
            <a:r>
              <a:rPr sz="2400"/>
              <a:t> + </a:t>
            </a:r>
            <a:r>
              <a:rPr i="1" sz="2400"/>
              <a:t>b</a:t>
            </a:r>
            <a:r>
              <a:rPr sz="2400"/>
              <a:t>)	Factor the GCF</a:t>
            </a:r>
            <a:br>
              <a:rPr sz="2400"/>
            </a:br>
            <a:r>
              <a:rPr sz="2400"/>
              <a:t>			from each group.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1371600" algn="r"/>
                <a:tab pos="1422400" algn="l"/>
                <a:tab pos="5422900" algn="l"/>
              </a:tabLst>
            </a:pPr>
            <a:r>
              <a:rPr sz="2400"/>
              <a:t>	 =	(4</a:t>
            </a:r>
            <a:r>
              <a:rPr i="1" sz="2400"/>
              <a:t>a</a:t>
            </a:r>
            <a:r>
              <a:rPr sz="2400"/>
              <a:t> + 5</a:t>
            </a:r>
            <a:r>
              <a:rPr i="1" sz="2400"/>
              <a:t>b</a:t>
            </a:r>
            <a:r>
              <a:rPr baseline="40000" sz="2400"/>
              <a:t>2</a:t>
            </a:r>
            <a:r>
              <a:rPr sz="2400"/>
              <a:t>)(2</a:t>
            </a:r>
            <a:r>
              <a:rPr i="1" sz="2400"/>
              <a:t>a</a:t>
            </a:r>
            <a:r>
              <a:rPr sz="2400"/>
              <a:t> + </a:t>
            </a:r>
            <a:r>
              <a:rPr i="1" sz="2400"/>
              <a:t>b</a:t>
            </a:r>
            <a:r>
              <a:rPr sz="2400"/>
              <a:t>)	Distributive </a:t>
            </a:r>
            <a:br>
              <a:rPr sz="2400"/>
            </a:br>
            <a:r>
              <a:rPr sz="2400"/>
              <a:t>			Property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1371600" algn="r"/>
                <a:tab pos="1422400" algn="l"/>
                <a:tab pos="54229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/>
              <a:t>  </a:t>
            </a:r>
            <a:r>
              <a:rPr sz="2400">
                <a:solidFill>
                  <a:srgbClr val="EC1D24"/>
                </a:solidFill>
              </a:rPr>
              <a:t>(4</a:t>
            </a:r>
            <a:r>
              <a:rPr i="1" sz="2400">
                <a:solidFill>
                  <a:srgbClr val="EC1D24"/>
                </a:solidFill>
              </a:rPr>
              <a:t>a</a:t>
            </a:r>
            <a:r>
              <a:rPr sz="2400">
                <a:solidFill>
                  <a:srgbClr val="EC1D24"/>
                </a:solidFill>
              </a:rPr>
              <a:t> + 5</a:t>
            </a:r>
            <a:r>
              <a:rPr i="1" sz="2400">
                <a:solidFill>
                  <a:srgbClr val="EC1D24"/>
                </a:solidFill>
              </a:rPr>
              <a:t>b</a:t>
            </a:r>
            <a:r>
              <a:rPr baseline="40000" sz="2400">
                <a:solidFill>
                  <a:srgbClr val="EC1D24"/>
                </a:solidFill>
              </a:rPr>
              <a:t>2</a:t>
            </a:r>
            <a:r>
              <a:rPr sz="2400">
                <a:solidFill>
                  <a:srgbClr val="EC1D24"/>
                </a:solidFill>
              </a:rPr>
              <a:t>)(2</a:t>
            </a:r>
            <a:r>
              <a:rPr i="1" sz="2400">
                <a:solidFill>
                  <a:srgbClr val="EC1D24"/>
                </a:solidFill>
              </a:rPr>
              <a:t>a</a:t>
            </a:r>
            <a:r>
              <a:rPr sz="2400">
                <a:solidFill>
                  <a:srgbClr val="EC1D24"/>
                </a:solidFill>
              </a:rPr>
              <a:t> + </a:t>
            </a:r>
            <a:r>
              <a:rPr i="1" sz="2400">
                <a:solidFill>
                  <a:srgbClr val="EC1D24"/>
                </a:solidFill>
              </a:rPr>
              <a:t>b</a:t>
            </a:r>
            <a:r>
              <a:rPr sz="2400">
                <a:solidFill>
                  <a:srgbClr val="EC1D24"/>
                </a:solidFill>
              </a:rPr>
              <a:t>) 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1"/>
      <p:bldP build="p" bldLvl="5" animBg="1" rev="0" advAuto="0" spid="20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11" name="Chart 211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2" name="Shape 212"/>
          <p:cNvSpPr/>
          <p:nvPr/>
        </p:nvSpPr>
        <p:spPr>
          <a:xfrm>
            <a:off x="857250" y="2028825"/>
            <a:ext cx="3790950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6</a:t>
            </a:r>
            <a:r>
              <a:rPr b="1" i="1" sz="2400"/>
              <a:t>b</a:t>
            </a:r>
            <a:r>
              <a:rPr b="1" sz="2400"/>
              <a:t>(6</a:t>
            </a:r>
            <a:r>
              <a:rPr b="1" i="1" sz="2400"/>
              <a:t>b</a:t>
            </a:r>
            <a:r>
              <a:rPr b="1" baseline="40000" sz="2400"/>
              <a:t>2</a:t>
            </a:r>
            <a:r>
              <a:rPr b="1" sz="2400"/>
              <a:t> + 3</a:t>
            </a:r>
            <a:r>
              <a:rPr b="1" i="1" sz="2400"/>
              <a:t>b</a:t>
            </a:r>
            <a:r>
              <a:rPr b="1" sz="2400"/>
              <a:t> + 3)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4</a:t>
            </a:r>
            <a:r>
              <a:rPr b="1" i="1" sz="2400"/>
              <a:t>b</a:t>
            </a:r>
            <a:r>
              <a:rPr b="1" sz="2400"/>
              <a:t>(6</a:t>
            </a:r>
            <a:r>
              <a:rPr b="1" i="1" sz="2400"/>
              <a:t>b</a:t>
            </a:r>
            <a:r>
              <a:rPr b="1" baseline="40000" sz="2400"/>
              <a:t>2</a:t>
            </a:r>
            <a:r>
              <a:rPr b="1" sz="2400"/>
              <a:t> – 4</a:t>
            </a:r>
            <a:r>
              <a:rPr b="1" i="1" sz="2400"/>
              <a:t>b</a:t>
            </a:r>
            <a:r>
              <a:rPr b="1" sz="2400"/>
              <a:t> + 4)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6</a:t>
            </a:r>
            <a:r>
              <a:rPr b="1" i="1" sz="2400"/>
              <a:t>b</a:t>
            </a:r>
            <a:r>
              <a:rPr b="1" sz="2400"/>
              <a:t>(4</a:t>
            </a:r>
            <a:r>
              <a:rPr b="1" i="1" sz="2400"/>
              <a:t>b</a:t>
            </a:r>
            <a:r>
              <a:rPr b="1" baseline="40000" sz="2400"/>
              <a:t>2</a:t>
            </a:r>
            <a:r>
              <a:rPr b="1" sz="2400"/>
              <a:t> – 3</a:t>
            </a:r>
            <a:r>
              <a:rPr b="1" i="1" sz="2400"/>
              <a:t>b</a:t>
            </a:r>
            <a:r>
              <a:rPr b="1" sz="2400"/>
              <a:t> + 3)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12</a:t>
            </a:r>
            <a:r>
              <a:rPr b="1" i="1" sz="2400"/>
              <a:t>b</a:t>
            </a:r>
            <a:r>
              <a:rPr b="1" sz="2400"/>
              <a:t>(2</a:t>
            </a:r>
            <a:r>
              <a:rPr b="1" i="1" sz="2400"/>
              <a:t>b</a:t>
            </a:r>
            <a:r>
              <a:rPr b="1" baseline="40000" sz="2400"/>
              <a:t>2</a:t>
            </a:r>
            <a:r>
              <a:rPr b="1" sz="2400"/>
              <a:t> – </a:t>
            </a:r>
            <a:r>
              <a:rPr b="1" i="1" sz="2400"/>
              <a:t>b</a:t>
            </a:r>
            <a:r>
              <a:rPr b="1" sz="2400"/>
              <a:t> + 1)</a:t>
            </a:r>
          </a:p>
        </p:txBody>
      </p:sp>
      <p:sp>
        <p:nvSpPr>
          <p:cNvPr id="213" name="Shape 213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24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18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+ 18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14" name="Shape 214"/>
          <p:cNvSpPr/>
          <p:nvPr/>
        </p:nvSpPr>
        <p:spPr>
          <a:xfrm>
            <a:off x="857250" y="38766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5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5"/>
      <p:bldP build="whole" bldLvl="1" animBg="1" rev="0" advAuto="0" spid="215" grpId="1"/>
      <p:bldP build="whole" bldLvl="1" animBg="1" rev="0" advAuto="0" spid="212" grpId="4"/>
      <p:bldP build="whole" bldLvl="1" animBg="1" rev="0" advAuto="0" spid="216" grpId="2"/>
      <p:bldP build="whole" bldLvl="1" animBg="1" rev="0" advAuto="0" spid="214" grpId="6"/>
      <p:bldP build="whole" bldLvl="1" animBg="1" rev="0" advAuto="0" spid="21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20" name="Chart 22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21" name="Shape 221"/>
          <p:cNvSpPr/>
          <p:nvPr/>
        </p:nvSpPr>
        <p:spPr>
          <a:xfrm>
            <a:off x="857250" y="2028825"/>
            <a:ext cx="3790950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>
              <a:lnSpc>
                <a:spcPct val="90000"/>
              </a:lnSpc>
              <a:spcBef>
                <a:spcPts val="2300"/>
              </a:spcBef>
              <a:buClr>
                <a:srgbClr val="00539D"/>
              </a:buClr>
              <a:buSzPct val="100000"/>
              <a:buAutoNum type="alphaUcPeriod" startAt="1"/>
            </a:pPr>
            <a:r>
              <a:rPr b="1" sz="2400"/>
              <a:t>(3</a:t>
            </a:r>
            <a:r>
              <a:rPr b="1" i="1" sz="2400"/>
              <a:t>p</a:t>
            </a:r>
            <a:r>
              <a:rPr b="1" sz="2400"/>
              <a:t> – 4</a:t>
            </a:r>
            <a:r>
              <a:rPr b="1" i="1" sz="2400"/>
              <a:t>r</a:t>
            </a:r>
            <a:r>
              <a:rPr b="1" sz="2400"/>
              <a:t>)(2</a:t>
            </a:r>
            <a:r>
              <a:rPr b="1" i="1" sz="2400"/>
              <a:t>p</a:t>
            </a:r>
            <a:r>
              <a:rPr b="1" sz="2400"/>
              <a:t> – </a:t>
            </a:r>
            <a:r>
              <a:rPr b="1" i="1" sz="2400"/>
              <a:t>r</a:t>
            </a:r>
            <a:r>
              <a:rPr b="1" i="1" sz="800"/>
              <a:t> </a:t>
            </a:r>
            <a:r>
              <a:rPr b="1" baseline="40000" sz="2400"/>
              <a:t>2</a:t>
            </a:r>
            <a:r>
              <a:rPr b="1" sz="2400"/>
              <a:t>)</a:t>
            </a:r>
            <a:endParaRPr b="1" sz="2400"/>
          </a:p>
          <a:p>
            <a:pPr lvl="0" marL="457200" indent="-457200">
              <a:lnSpc>
                <a:spcPct val="90000"/>
              </a:lnSpc>
              <a:spcBef>
                <a:spcPts val="2300"/>
              </a:spcBef>
              <a:buClr>
                <a:srgbClr val="00539D"/>
              </a:buClr>
              <a:buSzPct val="100000"/>
              <a:buAutoNum type="alphaUcPeriod" startAt="1"/>
            </a:pPr>
            <a:r>
              <a:rPr b="1" sz="2400"/>
              <a:t>(4</a:t>
            </a:r>
            <a:r>
              <a:rPr b="1" i="1" sz="2400"/>
              <a:t>p</a:t>
            </a:r>
            <a:r>
              <a:rPr b="1" sz="2400"/>
              <a:t> + 3</a:t>
            </a:r>
            <a:r>
              <a:rPr b="1" i="1" sz="2400"/>
              <a:t>r</a:t>
            </a:r>
            <a:r>
              <a:rPr b="1" sz="2400"/>
              <a:t>)(2</a:t>
            </a:r>
            <a:r>
              <a:rPr b="1" i="1" sz="2400"/>
              <a:t>p</a:t>
            </a:r>
            <a:r>
              <a:rPr b="1" sz="2400"/>
              <a:t> – </a:t>
            </a:r>
            <a:r>
              <a:rPr b="1" i="1" sz="2400"/>
              <a:t>r</a:t>
            </a:r>
            <a:r>
              <a:rPr b="1" i="1" sz="800"/>
              <a:t> </a:t>
            </a:r>
            <a:r>
              <a:rPr b="1" baseline="40000" sz="2400"/>
              <a:t>2</a:t>
            </a:r>
            <a:r>
              <a:rPr b="1" sz="2400"/>
              <a:t>)</a:t>
            </a:r>
            <a:endParaRPr b="1" sz="2400"/>
          </a:p>
          <a:p>
            <a:pPr lvl="0" marL="457200" indent="-457200">
              <a:lnSpc>
                <a:spcPct val="90000"/>
              </a:lnSpc>
              <a:spcBef>
                <a:spcPts val="2300"/>
              </a:spcBef>
              <a:buClr>
                <a:srgbClr val="00539D"/>
              </a:buClr>
              <a:buSzPct val="100000"/>
              <a:buAutoNum type="alphaUcPeriod" startAt="1"/>
            </a:pPr>
            <a:r>
              <a:rPr b="1" sz="2400"/>
              <a:t>(4</a:t>
            </a:r>
            <a:r>
              <a:rPr b="1" i="1" sz="2400"/>
              <a:t>p</a:t>
            </a:r>
            <a:r>
              <a:rPr b="1" sz="2400"/>
              <a:t> + 3</a:t>
            </a:r>
            <a:r>
              <a:rPr b="1" i="1" sz="2400"/>
              <a:t>r</a:t>
            </a:r>
            <a:r>
              <a:rPr b="1" sz="2400"/>
              <a:t>)(2</a:t>
            </a:r>
            <a:r>
              <a:rPr b="1" i="1" sz="2400"/>
              <a:t>p</a:t>
            </a:r>
            <a:r>
              <a:rPr b="1" sz="2400"/>
              <a:t> + 3</a:t>
            </a:r>
            <a:r>
              <a:rPr b="1" i="1" sz="2400"/>
              <a:t>r</a:t>
            </a:r>
            <a:r>
              <a:rPr b="1" i="1" sz="800"/>
              <a:t> </a:t>
            </a:r>
            <a:r>
              <a:rPr b="1" baseline="40000" sz="2400"/>
              <a:t>2</a:t>
            </a:r>
            <a:r>
              <a:rPr b="1" sz="2400"/>
              <a:t>)</a:t>
            </a:r>
            <a:endParaRPr b="1" sz="2400"/>
          </a:p>
          <a:p>
            <a:pPr lvl="0" marL="609600" indent="-6096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(3</a:t>
            </a:r>
            <a:r>
              <a:rPr b="1" i="1" sz="2400"/>
              <a:t>p</a:t>
            </a:r>
            <a:r>
              <a:rPr b="1" sz="2400"/>
              <a:t> + 4</a:t>
            </a:r>
            <a:r>
              <a:rPr b="1" i="1" sz="2400"/>
              <a:t>r</a:t>
            </a:r>
            <a:r>
              <a:rPr b="1" sz="2400"/>
              <a:t>)(2</a:t>
            </a:r>
            <a:r>
              <a:rPr b="1" i="1" sz="2400"/>
              <a:t>p</a:t>
            </a:r>
            <a:r>
              <a:rPr b="1" sz="2400"/>
              <a:t> – </a:t>
            </a:r>
            <a:r>
              <a:rPr b="1" i="1" sz="2400"/>
              <a:t>r</a:t>
            </a:r>
            <a:r>
              <a:rPr b="1" i="1" sz="800"/>
              <a:t> </a:t>
            </a:r>
            <a:r>
              <a:rPr b="1" baseline="40000" sz="2400"/>
              <a:t>2</a:t>
            </a:r>
            <a:r>
              <a:rPr b="1" sz="2400"/>
              <a:t>)</a:t>
            </a:r>
          </a:p>
        </p:txBody>
      </p:sp>
      <p:sp>
        <p:nvSpPr>
          <p:cNvPr id="222" name="Shape 222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6</a:t>
            </a:r>
            <a:r>
              <a:rPr b="1" i="1" sz="2400">
                <a:solidFill>
                  <a:srgbClr val="00539D"/>
                </a:solidFill>
              </a:rPr>
              <a:t>p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3</a:t>
            </a:r>
            <a:r>
              <a:rPr b="1" i="1" sz="2400">
                <a:solidFill>
                  <a:srgbClr val="00539D"/>
                </a:solidFill>
              </a:rPr>
              <a:t>pr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+ 8</a:t>
            </a:r>
            <a:r>
              <a:rPr b="1" i="1" sz="2400">
                <a:solidFill>
                  <a:srgbClr val="00539D"/>
                </a:solidFill>
              </a:rPr>
              <a:t>pr</a:t>
            </a:r>
            <a:r>
              <a:rPr b="1" sz="2400">
                <a:solidFill>
                  <a:srgbClr val="00539D"/>
                </a:solidFill>
              </a:rPr>
              <a:t> – 4</a:t>
            </a:r>
            <a:r>
              <a:rPr b="1" i="1" sz="2400">
                <a:solidFill>
                  <a:srgbClr val="00539D"/>
                </a:solidFill>
              </a:rPr>
              <a:t>r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23" name="Shape 223"/>
          <p:cNvSpPr/>
          <p:nvPr/>
        </p:nvSpPr>
        <p:spPr>
          <a:xfrm>
            <a:off x="847725" y="48196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"/>
      <p:bldP build="whole" bldLvl="1" animBg="1" rev="0" advAuto="0" spid="220" grpId="3"/>
      <p:bldP build="whole" bldLvl="1" animBg="1" rev="0" advAuto="0" spid="222" grpId="1"/>
      <p:bldP build="whole" bldLvl="1" animBg="1" rev="0" advAuto="0" spid="223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28" name="Shape 228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Perfect Squares and Differences of Squares</a:t>
            </a:r>
          </a:p>
        </p:txBody>
      </p:sp>
      <p:sp>
        <p:nvSpPr>
          <p:cNvPr id="229" name="Shape 229"/>
          <p:cNvSpPr/>
          <p:nvPr/>
        </p:nvSpPr>
        <p:spPr>
          <a:xfrm>
            <a:off x="876300" y="148431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+ 10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+ 25.</a:t>
            </a:r>
          </a:p>
        </p:txBody>
      </p:sp>
      <p:sp>
        <p:nvSpPr>
          <p:cNvPr id="230" name="Shape 230"/>
          <p:cNvSpPr/>
          <p:nvPr/>
        </p:nvSpPr>
        <p:spPr>
          <a:xfrm>
            <a:off x="533400" y="2209800"/>
            <a:ext cx="7934325" cy="286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4051300" algn="l"/>
              </a:tabLst>
            </a:pP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= (</a:t>
            </a:r>
            <a:r>
              <a:rPr i="1" sz="2400"/>
              <a:t>x</a:t>
            </a:r>
            <a:r>
              <a:rPr sz="2400"/>
              <a:t>)</a:t>
            </a:r>
            <a:r>
              <a:rPr baseline="40000" sz="2400"/>
              <a:t>2</a:t>
            </a:r>
            <a:r>
              <a:rPr sz="2400"/>
              <a:t>; 25 = 5</a:t>
            </a:r>
            <a:r>
              <a:rPr baseline="40000" sz="2400"/>
              <a:t>2	</a:t>
            </a:r>
            <a:r>
              <a:rPr sz="2400"/>
              <a:t>First and last terms are </a:t>
            </a:r>
            <a:br>
              <a:rPr sz="2400"/>
            </a:br>
            <a:r>
              <a:rPr sz="2400"/>
              <a:t>	perfect squares. 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4051300" algn="l"/>
              </a:tabLst>
            </a:pPr>
            <a:r>
              <a:rPr sz="2400"/>
              <a:t>10</a:t>
            </a:r>
            <a:r>
              <a:rPr i="1" sz="2400"/>
              <a:t>x</a:t>
            </a:r>
            <a:r>
              <a:rPr sz="2400"/>
              <a:t> = 2(</a:t>
            </a:r>
            <a:r>
              <a:rPr i="1" sz="2400"/>
              <a:t>x</a:t>
            </a:r>
            <a:r>
              <a:rPr sz="2400"/>
              <a:t>)(5)	Middle term equals 2</a:t>
            </a:r>
            <a:r>
              <a:rPr i="1" sz="2400"/>
              <a:t>ab</a:t>
            </a:r>
            <a:r>
              <a:rPr sz="2400"/>
              <a:t>. 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4051300" algn="l"/>
              </a:tabLst>
            </a:pP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 </a:t>
            </a:r>
            <a:r>
              <a:rPr sz="2400"/>
              <a:t>+ 10</a:t>
            </a:r>
            <a:r>
              <a:rPr i="1" sz="2400"/>
              <a:t>x</a:t>
            </a:r>
            <a:r>
              <a:rPr sz="2400"/>
              <a:t> + 25 is a perfect square trinomial.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4051300" algn="l"/>
              </a:tabLst>
            </a:pP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 </a:t>
            </a:r>
            <a:r>
              <a:rPr sz="2400"/>
              <a:t>+ 10</a:t>
            </a:r>
            <a:r>
              <a:rPr i="1" sz="2400"/>
              <a:t>x</a:t>
            </a:r>
            <a:r>
              <a:rPr sz="2400"/>
              <a:t> + 25 = (</a:t>
            </a:r>
            <a:r>
              <a:rPr i="1" sz="2400"/>
              <a:t>x</a:t>
            </a:r>
            <a:r>
              <a:rPr sz="2400"/>
              <a:t> + 5)</a:t>
            </a:r>
            <a:r>
              <a:rPr baseline="40000" sz="2400"/>
              <a:t>2</a:t>
            </a:r>
            <a:r>
              <a:rPr sz="2400"/>
              <a:t>	Factor using the pattern.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40513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/>
              <a:t>  </a:t>
            </a:r>
            <a:r>
              <a:rPr sz="2400">
                <a:solidFill>
                  <a:srgbClr val="EC1D24"/>
                </a:solidFill>
              </a:rPr>
              <a:t>(</a:t>
            </a:r>
            <a:r>
              <a:rPr i="1" sz="2400">
                <a:solidFill>
                  <a:srgbClr val="EC1D24"/>
                </a:solidFill>
              </a:rPr>
              <a:t>x</a:t>
            </a:r>
            <a:r>
              <a:rPr sz="2400">
                <a:solidFill>
                  <a:srgbClr val="EC1D24"/>
                </a:solidFill>
              </a:rPr>
              <a:t> + 5)</a:t>
            </a:r>
            <a:r>
              <a:rPr baseline="40000" sz="2400">
                <a:solidFill>
                  <a:srgbClr val="EC1D24"/>
                </a:solidFill>
              </a:rPr>
              <a:t>2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9" grpId="1"/>
      <p:bldP build="p" bldLvl="5" animBg="1" rev="0" advAuto="0" spid="23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33" name="Shape 23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Perfect Squares and Differences of Squares</a:t>
            </a:r>
          </a:p>
        </p:txBody>
      </p:sp>
      <p:sp>
        <p:nvSpPr>
          <p:cNvPr id="234" name="Shape 234"/>
          <p:cNvSpPr/>
          <p:nvPr/>
        </p:nvSpPr>
        <p:spPr>
          <a:xfrm>
            <a:off x="876300" y="148431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12</a:t>
            </a:r>
            <a:r>
              <a:rPr b="1" i="1" sz="2400">
                <a:solidFill>
                  <a:srgbClr val="00539D"/>
                </a:solidFill>
              </a:rPr>
              <a:t>b</a:t>
            </a:r>
            <a:r>
              <a:rPr b="1" baseline="40000" sz="2400">
                <a:solidFill>
                  <a:srgbClr val="00539D"/>
                </a:solidFill>
              </a:rPr>
              <a:t>8</a:t>
            </a:r>
            <a:r>
              <a:rPr b="1" sz="2400">
                <a:solidFill>
                  <a:srgbClr val="00539D"/>
                </a:solidFill>
              </a:rPr>
              <a:t> – 27</a:t>
            </a:r>
            <a:r>
              <a:rPr b="1" i="1" sz="2400">
                <a:solidFill>
                  <a:srgbClr val="00539D"/>
                </a:solidFill>
              </a:rPr>
              <a:t>c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35" name="Shape 235"/>
          <p:cNvSpPr/>
          <p:nvPr/>
        </p:nvSpPr>
        <p:spPr>
          <a:xfrm>
            <a:off x="533400" y="2209800"/>
            <a:ext cx="7924800" cy="3024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2286000" algn="r"/>
                <a:tab pos="2400300" algn="l"/>
                <a:tab pos="5486400" algn="l"/>
              </a:tabLst>
            </a:pPr>
            <a:r>
              <a:rPr sz="2400"/>
              <a:t>	12</a:t>
            </a:r>
            <a:r>
              <a:rPr i="1" sz="2400"/>
              <a:t>b</a:t>
            </a:r>
            <a:r>
              <a:rPr baseline="40000" sz="2400"/>
              <a:t>8</a:t>
            </a:r>
            <a:r>
              <a:rPr sz="2400"/>
              <a:t> – 27</a:t>
            </a:r>
            <a:r>
              <a:rPr i="1" sz="2400"/>
              <a:t>c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=	3(4</a:t>
            </a:r>
            <a:r>
              <a:rPr i="1" sz="2400"/>
              <a:t>b</a:t>
            </a:r>
            <a:r>
              <a:rPr baseline="40000" sz="2400"/>
              <a:t>8</a:t>
            </a:r>
            <a:r>
              <a:rPr sz="2400"/>
              <a:t> – 9</a:t>
            </a:r>
            <a:r>
              <a:rPr i="1" sz="2400"/>
              <a:t>c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)	Factor the GCF.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2286000" algn="r"/>
                <a:tab pos="2400300" algn="l"/>
                <a:tab pos="5486400" algn="l"/>
              </a:tabLst>
            </a:pPr>
            <a:r>
              <a:rPr sz="2400"/>
              <a:t>	=	3[(2</a:t>
            </a:r>
            <a:r>
              <a:rPr i="1" sz="2400"/>
              <a:t>b</a:t>
            </a:r>
            <a:r>
              <a:rPr baseline="40000" sz="2400"/>
              <a:t>4</a:t>
            </a:r>
            <a:r>
              <a:rPr sz="2400"/>
              <a:t>)</a:t>
            </a:r>
            <a:r>
              <a:rPr baseline="40000" sz="2400"/>
              <a:t>2</a:t>
            </a:r>
            <a:r>
              <a:rPr sz="2400"/>
              <a:t> – (3</a:t>
            </a:r>
            <a:r>
              <a:rPr i="1" sz="2400"/>
              <a:t>c</a:t>
            </a:r>
            <a:r>
              <a:rPr sz="2400"/>
              <a:t>)</a:t>
            </a:r>
            <a:r>
              <a:rPr baseline="40000" sz="2400"/>
              <a:t>2</a:t>
            </a:r>
            <a:r>
              <a:rPr sz="2400"/>
              <a:t>]	Write in form</a:t>
            </a:r>
            <a:br>
              <a:rPr sz="2400"/>
            </a:br>
            <a:r>
              <a:rPr sz="2400"/>
              <a:t>			</a:t>
            </a:r>
            <a:r>
              <a:rPr i="1" sz="2400"/>
              <a:t>a</a:t>
            </a:r>
            <a:r>
              <a:rPr baseline="40000" sz="2400"/>
              <a:t>2</a:t>
            </a:r>
            <a:r>
              <a:rPr i="1" sz="2400"/>
              <a:t> </a:t>
            </a:r>
            <a:r>
              <a:rPr sz="2400"/>
              <a:t>–</a:t>
            </a:r>
            <a:r>
              <a:rPr i="1" sz="2400"/>
              <a:t> b</a:t>
            </a:r>
            <a:r>
              <a:rPr baseline="40000" sz="2400"/>
              <a:t>2</a:t>
            </a:r>
            <a:r>
              <a:rPr sz="2400"/>
              <a:t>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2286000" algn="r"/>
                <a:tab pos="2400300" algn="l"/>
                <a:tab pos="5486400" algn="l"/>
              </a:tabLst>
            </a:pPr>
            <a:r>
              <a:rPr sz="2400"/>
              <a:t>	 =	3(2</a:t>
            </a:r>
            <a:r>
              <a:rPr i="1" sz="2400"/>
              <a:t>b</a:t>
            </a:r>
            <a:r>
              <a:rPr baseline="40000" sz="2400"/>
              <a:t>4</a:t>
            </a:r>
            <a:r>
              <a:rPr sz="2400"/>
              <a:t> + 3</a:t>
            </a:r>
            <a:r>
              <a:rPr i="1" sz="2400"/>
              <a:t>c</a:t>
            </a:r>
            <a:r>
              <a:rPr sz="2400"/>
              <a:t>)(2</a:t>
            </a:r>
            <a:r>
              <a:rPr i="1" sz="2400"/>
              <a:t>b</a:t>
            </a:r>
            <a:r>
              <a:rPr baseline="40000" sz="2400"/>
              <a:t>4</a:t>
            </a:r>
            <a:r>
              <a:rPr sz="2400"/>
              <a:t> – 3</a:t>
            </a:r>
            <a:r>
              <a:rPr i="1" sz="2400"/>
              <a:t>c</a:t>
            </a:r>
            <a:r>
              <a:rPr sz="2400"/>
              <a:t>)	Factor the</a:t>
            </a:r>
            <a:br>
              <a:rPr sz="2400"/>
            </a:br>
            <a:r>
              <a:rPr sz="2400"/>
              <a:t>			difference of</a:t>
            </a:r>
            <a:br>
              <a:rPr sz="2400"/>
            </a:br>
            <a:r>
              <a:rPr sz="2400"/>
              <a:t>			squares.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2286000" algn="r"/>
                <a:tab pos="2400300" algn="l"/>
                <a:tab pos="54864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/>
              <a:t>  </a:t>
            </a:r>
            <a:r>
              <a:rPr sz="2400">
                <a:solidFill>
                  <a:srgbClr val="EC1D24"/>
                </a:solidFill>
              </a:rPr>
              <a:t>3(2</a:t>
            </a:r>
            <a:r>
              <a:rPr i="1" sz="2400">
                <a:solidFill>
                  <a:srgbClr val="EC1D24"/>
                </a:solidFill>
              </a:rPr>
              <a:t>b</a:t>
            </a:r>
            <a:r>
              <a:rPr baseline="40000" sz="2400">
                <a:solidFill>
                  <a:srgbClr val="EC1D24"/>
                </a:solidFill>
              </a:rPr>
              <a:t>4</a:t>
            </a:r>
            <a:r>
              <a:rPr sz="2400">
                <a:solidFill>
                  <a:srgbClr val="EC1D24"/>
                </a:solidFill>
              </a:rPr>
              <a:t> + 3</a:t>
            </a:r>
            <a:r>
              <a:rPr i="1" sz="2400">
                <a:solidFill>
                  <a:srgbClr val="EC1D24"/>
                </a:solidFill>
              </a:rPr>
              <a:t>c</a:t>
            </a:r>
            <a:r>
              <a:rPr sz="2400">
                <a:solidFill>
                  <a:srgbClr val="EC1D24"/>
                </a:solidFill>
              </a:rPr>
              <a:t>)(2</a:t>
            </a:r>
            <a:r>
              <a:rPr i="1" sz="2400">
                <a:solidFill>
                  <a:srgbClr val="EC1D24"/>
                </a:solidFill>
              </a:rPr>
              <a:t>b</a:t>
            </a:r>
            <a:r>
              <a:rPr baseline="40000" sz="2400">
                <a:solidFill>
                  <a:srgbClr val="EC1D24"/>
                </a:solidFill>
              </a:rPr>
              <a:t>4</a:t>
            </a:r>
            <a:r>
              <a:rPr sz="2400">
                <a:solidFill>
                  <a:srgbClr val="EC1D24"/>
                </a:solidFill>
              </a:rPr>
              <a:t> – 3</a:t>
            </a:r>
            <a:r>
              <a:rPr i="1" sz="2400">
                <a:solidFill>
                  <a:srgbClr val="EC1D24"/>
                </a:solidFill>
              </a:rPr>
              <a:t>c</a:t>
            </a:r>
            <a:r>
              <a:rPr sz="2400">
                <a:solidFill>
                  <a:srgbClr val="EC1D24"/>
                </a:solidFill>
              </a:rPr>
              <a:t>)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4" grpId="1"/>
      <p:bldP build="p" bldLvl="5" animBg="1" rev="0" advAuto="0" spid="23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39" name="Chart 23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0" name="Shape 240"/>
          <p:cNvSpPr/>
          <p:nvPr/>
        </p:nvSpPr>
        <p:spPr>
          <a:xfrm>
            <a:off x="857250" y="2028825"/>
            <a:ext cx="2790825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(</a:t>
            </a:r>
            <a:r>
              <a:rPr b="1" i="1" sz="2400"/>
              <a:t>z</a:t>
            </a:r>
            <a:r>
              <a:rPr b="1" sz="2400"/>
              <a:t> + 6)</a:t>
            </a:r>
            <a:r>
              <a:rPr b="1" baseline="40000" sz="2400"/>
              <a:t>2</a:t>
            </a:r>
            <a:endParaRPr b="1" baseline="40000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(</a:t>
            </a:r>
            <a:r>
              <a:rPr b="1" i="1" sz="2400"/>
              <a:t>z</a:t>
            </a:r>
            <a:r>
              <a:rPr b="1" sz="2400"/>
              <a:t> + 3)</a:t>
            </a:r>
            <a:r>
              <a:rPr b="1" baseline="40000" sz="2400"/>
              <a:t>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(</a:t>
            </a:r>
            <a:r>
              <a:rPr b="1" i="1" sz="2400"/>
              <a:t>z</a:t>
            </a:r>
            <a:r>
              <a:rPr b="1" sz="2400"/>
              <a:t> – 9)</a:t>
            </a:r>
            <a:r>
              <a:rPr b="1" baseline="40000" sz="2400"/>
              <a:t>2</a:t>
            </a:r>
            <a:endParaRPr b="1" baseline="40000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(</a:t>
            </a:r>
            <a:r>
              <a:rPr b="1" i="1" sz="2400"/>
              <a:t>z</a:t>
            </a:r>
            <a:r>
              <a:rPr b="1" sz="2400"/>
              <a:t> + 12)</a:t>
            </a:r>
            <a:r>
              <a:rPr b="1" baseline="40000" sz="2400"/>
              <a:t>2</a:t>
            </a:r>
          </a:p>
        </p:txBody>
      </p:sp>
      <p:sp>
        <p:nvSpPr>
          <p:cNvPr id="241" name="Shape 241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</a:t>
            </a:r>
            <a:r>
              <a:rPr b="1" i="1" sz="2400">
                <a:solidFill>
                  <a:srgbClr val="00539D"/>
                </a:solidFill>
              </a:rPr>
              <a:t>z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+ 12</a:t>
            </a:r>
            <a:r>
              <a:rPr b="1" i="1" sz="2400">
                <a:solidFill>
                  <a:srgbClr val="00539D"/>
                </a:solidFill>
              </a:rPr>
              <a:t>z</a:t>
            </a:r>
            <a:r>
              <a:rPr b="1" sz="2400">
                <a:solidFill>
                  <a:srgbClr val="00539D"/>
                </a:solidFill>
              </a:rPr>
              <a:t> + 36.</a:t>
            </a:r>
          </a:p>
        </p:txBody>
      </p:sp>
      <p:sp>
        <p:nvSpPr>
          <p:cNvPr id="242" name="Shape 242"/>
          <p:cNvSpPr/>
          <p:nvPr/>
        </p:nvSpPr>
        <p:spPr>
          <a:xfrm>
            <a:off x="847725" y="20097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4"/>
      <p:bldP build="whole" bldLvl="1" animBg="1" rev="0" advAuto="0" spid="239" grpId="5"/>
      <p:bldP build="whole" bldLvl="1" animBg="1" rev="0" advAuto="0" spid="242" grpId="6"/>
      <p:bldP build="whole" bldLvl="1" animBg="1" rev="0" advAuto="0" spid="241" grpId="3"/>
      <p:bldP build="whole" bldLvl="1" animBg="1" rev="0" advAuto="0" spid="244" grpId="2"/>
      <p:bldP build="whole" bldLvl="1" animBg="1" rev="0" advAuto="0" spid="24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48" name="Chart 248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9" name="Shape 249"/>
          <p:cNvSpPr/>
          <p:nvPr/>
        </p:nvSpPr>
        <p:spPr>
          <a:xfrm>
            <a:off x="857250" y="2028825"/>
            <a:ext cx="4781550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2(3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sz="2400"/>
              <a:t> – 5</a:t>
            </a:r>
            <a:r>
              <a:rPr b="1" i="1" sz="2400"/>
              <a:t>f</a:t>
            </a:r>
            <a:r>
              <a:rPr b="1" sz="2400"/>
              <a:t>)(3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i="1" sz="2400"/>
              <a:t> </a:t>
            </a:r>
            <a:r>
              <a:rPr b="1" sz="2400"/>
              <a:t>– 5</a:t>
            </a:r>
            <a:r>
              <a:rPr b="1" i="1" sz="2400"/>
              <a:t>f</a:t>
            </a:r>
            <a:r>
              <a:rPr b="1" sz="2400"/>
              <a:t>)</a:t>
            </a:r>
            <a:endParaRPr b="1" baseline="40000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2(3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sz="2400"/>
              <a:t> + 5</a:t>
            </a:r>
            <a:r>
              <a:rPr b="1" i="1" sz="2400"/>
              <a:t>f</a:t>
            </a:r>
            <a:r>
              <a:rPr b="1" sz="2400"/>
              <a:t>)(3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i="1" sz="2400"/>
              <a:t> </a:t>
            </a:r>
            <a:r>
              <a:rPr b="1" sz="2400"/>
              <a:t>– 5</a:t>
            </a:r>
            <a:r>
              <a:rPr b="1" i="1" sz="2400"/>
              <a:t>f</a:t>
            </a:r>
            <a:r>
              <a:rPr b="1" sz="2400"/>
              <a:t>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2(9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sz="2400"/>
              <a:t> + 25</a:t>
            </a:r>
            <a:r>
              <a:rPr b="1" i="1" sz="2400"/>
              <a:t>f</a:t>
            </a:r>
            <a:r>
              <a:rPr b="1" sz="2400"/>
              <a:t>)(9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i="1" sz="2400"/>
              <a:t> </a:t>
            </a:r>
            <a:r>
              <a:rPr b="1" sz="2400"/>
              <a:t>– 25</a:t>
            </a:r>
            <a:r>
              <a:rPr b="1" i="1" sz="2400"/>
              <a:t>f</a:t>
            </a:r>
            <a:r>
              <a:rPr b="1" sz="2400"/>
              <a:t>)</a:t>
            </a:r>
            <a:endParaRPr b="1" baseline="40000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2(3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sz="2400"/>
              <a:t> + 5</a:t>
            </a:r>
            <a:r>
              <a:rPr b="1" i="1" sz="2400"/>
              <a:t>f</a:t>
            </a:r>
            <a:r>
              <a:rPr b="1" i="1" sz="800"/>
              <a:t> </a:t>
            </a:r>
            <a:r>
              <a:rPr b="1" baseline="40000" sz="2400"/>
              <a:t>2</a:t>
            </a:r>
            <a:r>
              <a:rPr b="1" sz="2400"/>
              <a:t>)(3</a:t>
            </a:r>
            <a:r>
              <a:rPr b="1" i="1" sz="2400"/>
              <a:t>d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i="1" sz="2400"/>
              <a:t> </a:t>
            </a:r>
            <a:r>
              <a:rPr b="1" sz="2400"/>
              <a:t>– 5</a:t>
            </a:r>
            <a:r>
              <a:rPr b="1" i="1" sz="2400"/>
              <a:t>f</a:t>
            </a:r>
            <a:r>
              <a:rPr b="1" i="1" sz="800"/>
              <a:t> </a:t>
            </a:r>
            <a:r>
              <a:rPr b="1" baseline="40000" sz="2400"/>
              <a:t>2</a:t>
            </a:r>
            <a:r>
              <a:rPr b="1" sz="2400"/>
              <a:t>)</a:t>
            </a:r>
          </a:p>
        </p:txBody>
      </p:sp>
      <p:sp>
        <p:nvSpPr>
          <p:cNvPr id="250" name="Shape 250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18</a:t>
            </a:r>
            <a:r>
              <a:rPr b="1" i="1" sz="2400">
                <a:solidFill>
                  <a:srgbClr val="00539D"/>
                </a:solidFill>
              </a:rPr>
              <a:t>d</a:t>
            </a:r>
            <a:r>
              <a:rPr b="1" i="1" sz="600">
                <a:solidFill>
                  <a:srgbClr val="00539D"/>
                </a:solidFill>
              </a:rPr>
              <a:t>  </a:t>
            </a:r>
            <a:r>
              <a:rPr b="1" baseline="40000" sz="2400">
                <a:solidFill>
                  <a:srgbClr val="00539D"/>
                </a:solidFill>
              </a:rPr>
              <a:t>6</a:t>
            </a:r>
            <a:r>
              <a:rPr b="1" sz="2400">
                <a:solidFill>
                  <a:srgbClr val="00539D"/>
                </a:solidFill>
              </a:rPr>
              <a:t> – 50</a:t>
            </a:r>
            <a:r>
              <a:rPr b="1" i="1" sz="2400">
                <a:solidFill>
                  <a:srgbClr val="00539D"/>
                </a:solidFill>
              </a:rPr>
              <a:t>f</a:t>
            </a:r>
            <a:r>
              <a:rPr b="1" i="1" sz="8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51" name="Shape 251"/>
          <p:cNvSpPr/>
          <p:nvPr/>
        </p:nvSpPr>
        <p:spPr>
          <a:xfrm>
            <a:off x="847725" y="29337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52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3"/>
      <p:bldP build="whole" bldLvl="1" animBg="1" rev="0" advAuto="0" spid="249" grpId="2"/>
      <p:bldP build="whole" bldLvl="1" animBg="1" rev="0" advAuto="0" spid="250" grpId="1"/>
      <p:bldP build="whole" bldLvl="1" animBg="1" rev="0" advAuto="0" spid="251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56" name="Shape 256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Factor Trinomials</a:t>
            </a:r>
          </a:p>
        </p:txBody>
      </p:sp>
      <p:sp>
        <p:nvSpPr>
          <p:cNvPr id="257" name="Shape 257"/>
          <p:cNvSpPr/>
          <p:nvPr/>
        </p:nvSpPr>
        <p:spPr>
          <a:xfrm>
            <a:off x="876300" y="148431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24.</a:t>
            </a:r>
          </a:p>
        </p:txBody>
      </p:sp>
      <p:sp>
        <p:nvSpPr>
          <p:cNvPr id="258" name="Shape 258"/>
          <p:cNvSpPr/>
          <p:nvPr/>
        </p:nvSpPr>
        <p:spPr>
          <a:xfrm>
            <a:off x="533400" y="2046287"/>
            <a:ext cx="7924800" cy="1152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736600" algn="r"/>
                <a:tab pos="850900" algn="l"/>
                <a:tab pos="1143000" algn="l"/>
              </a:tabLst>
            </a:pPr>
            <a:r>
              <a:rPr sz="2400"/>
              <a:t>Find two values, </a:t>
            </a:r>
            <a:r>
              <a:rPr i="1" sz="2400"/>
              <a:t>m</a:t>
            </a:r>
            <a:r>
              <a:rPr sz="2400"/>
              <a:t> and </a:t>
            </a:r>
            <a:r>
              <a:rPr i="1" sz="2400"/>
              <a:t>p</a:t>
            </a:r>
            <a:r>
              <a:rPr sz="2400"/>
              <a:t>, such that their product equals </a:t>
            </a:r>
            <a:r>
              <a:rPr i="1" sz="2400"/>
              <a:t>ac</a:t>
            </a:r>
            <a:r>
              <a:rPr sz="2400"/>
              <a:t> and their sum equals </a:t>
            </a:r>
            <a:r>
              <a:rPr i="1" sz="2400"/>
              <a:t>b</a:t>
            </a:r>
            <a:r>
              <a:rPr sz="2400"/>
              <a:t>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736600" algn="r"/>
                <a:tab pos="850900" algn="l"/>
                <a:tab pos="1143000" algn="l"/>
              </a:tabLst>
            </a:pPr>
            <a:r>
              <a:rPr i="1" sz="2400"/>
              <a:t>	b	</a:t>
            </a:r>
            <a:r>
              <a:rPr sz="2400"/>
              <a:t>=	2</a:t>
            </a:r>
          </a:p>
        </p:txBody>
      </p:sp>
      <p:grpSp>
        <p:nvGrpSpPr>
          <p:cNvPr id="264" name="Group 264"/>
          <p:cNvGrpSpPr/>
          <p:nvPr/>
        </p:nvGrpSpPr>
        <p:grpSpPr>
          <a:xfrm>
            <a:off x="2268537" y="4081462"/>
            <a:ext cx="4579938" cy="1938338"/>
            <a:chOff x="0" y="0"/>
            <a:chExt cx="4579937" cy="1938337"/>
          </a:xfrm>
        </p:grpSpPr>
        <p:pic>
          <p:nvPicPr>
            <p:cNvPr id="259" name="E-5-3-4A-A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79938" cy="1938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E-5-3-4B-AE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79938" cy="1938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E-5-3-4C-AE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79938" cy="1938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E-5-3-4D-AE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79938" cy="1938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E-5-3-4E-AE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579938" cy="1938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5" name="Shape 265"/>
          <p:cNvSpPr/>
          <p:nvPr/>
        </p:nvSpPr>
        <p:spPr>
          <a:xfrm>
            <a:off x="533400" y="3435350"/>
            <a:ext cx="79057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1028700" algn="r"/>
                <a:tab pos="1143000" algn="l"/>
                <a:tab pos="4051300" algn="l"/>
              </a:tabLst>
            </a:pPr>
            <a:r>
              <a:rPr i="1" sz="2400"/>
              <a:t>	ac</a:t>
            </a:r>
            <a:r>
              <a:rPr sz="2400"/>
              <a:t> =	–24	</a:t>
            </a:r>
            <a:r>
              <a:rPr i="1" sz="2400"/>
              <a:t>a</a:t>
            </a:r>
            <a:r>
              <a:rPr sz="2400"/>
              <a:t> = 1, </a:t>
            </a:r>
            <a:r>
              <a:rPr i="1" sz="2400"/>
              <a:t>c</a:t>
            </a:r>
            <a:r>
              <a:rPr sz="2400"/>
              <a:t> = –24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4"/>
      <p:bldP build="p" bldLvl="5" animBg="1" rev="0" advAuto="0" spid="258" grpId="2"/>
      <p:bldP build="p" bldLvl="5" animBg="1" rev="0" advAuto="0" spid="265" grpId="3"/>
      <p:bldP build="p" bldLvl="5" animBg="1" rev="0" advAuto="0" spid="25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68" name="Shape 268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Factor Trinomials</a:t>
            </a:r>
          </a:p>
        </p:txBody>
      </p:sp>
      <p:sp>
        <p:nvSpPr>
          <p:cNvPr id="269" name="Shape 269"/>
          <p:cNvSpPr/>
          <p:nvPr/>
        </p:nvSpPr>
        <p:spPr>
          <a:xfrm>
            <a:off x="533400" y="1593850"/>
            <a:ext cx="7915275" cy="375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914400" algn="l"/>
                <a:tab pos="4343400" algn="l"/>
              </a:tabLst>
            </a:pP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i="1" sz="2400"/>
              <a:t> + </a:t>
            </a:r>
            <a:r>
              <a:rPr sz="2400"/>
              <a:t>2</a:t>
            </a:r>
            <a:r>
              <a:rPr i="1" sz="2400"/>
              <a:t>x</a:t>
            </a:r>
            <a:r>
              <a:rPr sz="2400"/>
              <a:t> – 24	Original expression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914400" algn="l"/>
                <a:tab pos="4343400" algn="l"/>
              </a:tabLst>
            </a:pPr>
            <a:r>
              <a:rPr sz="2400"/>
              <a:t>	= 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</a:t>
            </a:r>
            <a:r>
              <a:rPr i="1" sz="2400"/>
              <a:t>mx</a:t>
            </a:r>
            <a:r>
              <a:rPr sz="2400"/>
              <a:t> + </a:t>
            </a:r>
            <a:r>
              <a:rPr i="1" sz="2400"/>
              <a:t>px</a:t>
            </a:r>
            <a:r>
              <a:rPr sz="2400"/>
              <a:t> – 24	Write the pattern.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914400" algn="l"/>
                <a:tab pos="4343400" algn="l"/>
              </a:tabLst>
            </a:pPr>
            <a:r>
              <a:rPr sz="2400"/>
              <a:t>	= 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+ 6</a:t>
            </a:r>
            <a:r>
              <a:rPr i="1" sz="2400"/>
              <a:t>x</a:t>
            </a:r>
            <a:r>
              <a:rPr sz="2400"/>
              <a:t> + (–4</a:t>
            </a:r>
            <a:r>
              <a:rPr i="1" sz="2400"/>
              <a:t>x</a:t>
            </a:r>
            <a:r>
              <a:rPr sz="2400"/>
              <a:t>) – 24	</a:t>
            </a:r>
            <a:r>
              <a:rPr i="1" sz="2400"/>
              <a:t>m</a:t>
            </a:r>
            <a:r>
              <a:rPr sz="2400"/>
              <a:t> = 6, </a:t>
            </a:r>
            <a:r>
              <a:rPr i="1" sz="2400"/>
              <a:t>p</a:t>
            </a:r>
            <a:r>
              <a:rPr sz="2400"/>
              <a:t> = –4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914400" algn="l"/>
                <a:tab pos="4343400" algn="l"/>
              </a:tabLst>
            </a:pPr>
            <a:r>
              <a:rPr sz="2400"/>
              <a:t>	= (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+ 6</a:t>
            </a:r>
            <a:r>
              <a:rPr i="1" sz="2400"/>
              <a:t>x</a:t>
            </a:r>
            <a:r>
              <a:rPr sz="2400"/>
              <a:t>) + (–4</a:t>
            </a:r>
            <a:r>
              <a:rPr i="1" sz="2400"/>
              <a:t>x</a:t>
            </a:r>
            <a:r>
              <a:rPr sz="2400"/>
              <a:t> – 24)	Group terms with </a:t>
            </a:r>
            <a:br>
              <a:rPr sz="2400"/>
            </a:br>
            <a:r>
              <a:rPr sz="2400"/>
              <a:t>		common factors.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914400" algn="l"/>
                <a:tab pos="4343400" algn="l"/>
              </a:tabLst>
            </a:pPr>
            <a:r>
              <a:rPr sz="2400"/>
              <a:t>	= </a:t>
            </a:r>
            <a:r>
              <a:rPr i="1" sz="2400"/>
              <a:t>x</a:t>
            </a:r>
            <a:r>
              <a:rPr sz="2400"/>
              <a:t>(</a:t>
            </a:r>
            <a:r>
              <a:rPr i="1" sz="2400"/>
              <a:t>x</a:t>
            </a:r>
            <a:r>
              <a:rPr sz="2400"/>
              <a:t> + 6) – 4(</a:t>
            </a:r>
            <a:r>
              <a:rPr i="1" sz="2400"/>
              <a:t>x</a:t>
            </a:r>
            <a:r>
              <a:rPr sz="2400"/>
              <a:t> + 6)	Factor the GCF from 			each grouping.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914400" algn="l"/>
                <a:tab pos="4343400" algn="l"/>
              </a:tabLst>
            </a:pPr>
            <a:r>
              <a:rPr sz="2400"/>
              <a:t>	= (</a:t>
            </a:r>
            <a:r>
              <a:rPr i="1" sz="2400"/>
              <a:t>x</a:t>
            </a:r>
            <a:r>
              <a:rPr sz="2400"/>
              <a:t> + 6)(</a:t>
            </a:r>
            <a:r>
              <a:rPr i="1" sz="2400"/>
              <a:t>x</a:t>
            </a:r>
            <a:r>
              <a:rPr sz="2400"/>
              <a:t> – 4)	Distributive Property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914400" algn="l"/>
                <a:tab pos="43434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b="1" sz="2400"/>
              <a:t>  </a:t>
            </a:r>
            <a:r>
              <a:rPr sz="2400">
                <a:solidFill>
                  <a:srgbClr val="EC1D24"/>
                </a:solidFill>
              </a:rPr>
              <a:t>(</a:t>
            </a:r>
            <a:r>
              <a:rPr i="1" sz="2400">
                <a:solidFill>
                  <a:srgbClr val="EC1D24"/>
                </a:solidFill>
              </a:rPr>
              <a:t>x</a:t>
            </a:r>
            <a:r>
              <a:rPr sz="2400">
                <a:solidFill>
                  <a:srgbClr val="EC1D24"/>
                </a:solidFill>
              </a:rPr>
              <a:t> + 6)(</a:t>
            </a:r>
            <a:r>
              <a:rPr i="1" sz="2400">
                <a:solidFill>
                  <a:srgbClr val="EC1D24"/>
                </a:solidFill>
              </a:rPr>
              <a:t>x</a:t>
            </a:r>
            <a:r>
              <a:rPr sz="2400">
                <a:solidFill>
                  <a:srgbClr val="EC1D24"/>
                </a:solidFill>
              </a:rPr>
              <a:t> – 4)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5" name="Shape 145"/>
          <p:cNvSpPr/>
          <p:nvPr/>
        </p:nvSpPr>
        <p:spPr>
          <a:xfrm>
            <a:off x="1066800" y="1790700"/>
            <a:ext cx="7583488" cy="301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2" invalidUrl="" action="ppaction://hlinksldjump" tgtFrame="" tooltip="" history="1" highlightClick="0" endSnd="0"/>
              </a:rPr>
              <a:t>Then/Now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3" invalidUrl="" action="ppaction://hlinksldjump" tgtFrame="" tooltip="" history="1" highlightClick="0" endSnd="0"/>
              </a:rPr>
              <a:t>New Vocabulary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4" invalidUrl="" action="ppaction://hlinksldjump" tgtFrame="" tooltip="" history="1" highlightClick="0" endSnd="0"/>
              </a:rPr>
              <a:t>Key Concept:  FOIL Method for Multiplying Binomials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5" invalidUrl="" action="ppaction://hlinksldjump" tgtFrame="" tooltip="" history="1" highlightClick="0" endSnd="0"/>
              </a:rPr>
              <a:t>Example 1:  Write an Equation Given Roots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6" invalidUrl="" action="ppaction://hlinksldjump" tgtFrame="" tooltip="" history="1" highlightClick="0" endSnd="0"/>
              </a:rPr>
              <a:t>Concept Summary:  Factoring Techniques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7" invalidUrl="" action="ppaction://hlinksldjump" tgtFrame="" tooltip="" history="1" highlightClick="0" endSnd="0"/>
              </a:rPr>
              <a:t>Example 2:  Factor GCF and by Grouping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8" invalidUrl="" action="ppaction://hlinksldjump" tgtFrame="" tooltip="" history="1" highlightClick="0" endSnd="0"/>
              </a:rPr>
              <a:t>Example 3:  Perfect Squares and Differences of Squares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9" invalidUrl="" action="ppaction://hlinksldjump" tgtFrame="" tooltip="" history="1" highlightClick="0" endSnd="0"/>
              </a:rPr>
              <a:t>Example 4:  Factor Trinomials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10" invalidUrl="" action="ppaction://hlinksldjump" tgtFrame="" tooltip="" history="1" highlightClick="0" endSnd="0"/>
              </a:rPr>
              <a:t>Key Concept:  Zero Product Property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11" invalidUrl="" action="ppaction://hlinksldjump" tgtFrame="" tooltip="" history="1" highlightClick="0" endSnd="0"/>
              </a:rPr>
              <a:t>Example 5:  Real-World Example: Solve Equations by Factoring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72" name="Shape 272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Factor Trinomials</a:t>
            </a:r>
          </a:p>
        </p:txBody>
      </p:sp>
      <p:sp>
        <p:nvSpPr>
          <p:cNvPr id="273" name="Shape 273"/>
          <p:cNvSpPr/>
          <p:nvPr/>
        </p:nvSpPr>
        <p:spPr>
          <a:xfrm>
            <a:off x="876300" y="1484312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9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– 18.</a:t>
            </a:r>
          </a:p>
        </p:txBody>
      </p:sp>
      <p:sp>
        <p:nvSpPr>
          <p:cNvPr id="274" name="Shape 274"/>
          <p:cNvSpPr/>
          <p:nvPr/>
        </p:nvSpPr>
        <p:spPr>
          <a:xfrm>
            <a:off x="533400" y="1943100"/>
            <a:ext cx="83820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1028700" algn="r"/>
                <a:tab pos="1143000" algn="l"/>
                <a:tab pos="4572000" algn="l"/>
              </a:tabLst>
            </a:pPr>
            <a:r>
              <a:rPr i="1" sz="2400"/>
              <a:t>	ac</a:t>
            </a:r>
            <a:r>
              <a:rPr sz="2400"/>
              <a:t> =	–36	</a:t>
            </a:r>
            <a:r>
              <a:rPr i="1" sz="2400"/>
              <a:t>a</a:t>
            </a:r>
            <a:r>
              <a:rPr sz="2400"/>
              <a:t> = 2, </a:t>
            </a:r>
            <a:r>
              <a:rPr i="1" sz="2400"/>
              <a:t>c</a:t>
            </a:r>
            <a:r>
              <a:rPr sz="2400"/>
              <a:t> = –18</a:t>
            </a:r>
          </a:p>
        </p:txBody>
      </p:sp>
      <p:sp>
        <p:nvSpPr>
          <p:cNvPr id="275" name="Shape 275"/>
          <p:cNvSpPr/>
          <p:nvPr/>
        </p:nvSpPr>
        <p:spPr>
          <a:xfrm>
            <a:off x="533400" y="2419350"/>
            <a:ext cx="8382000" cy="353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4572000" algn="l"/>
              </a:tabLst>
            </a:pPr>
            <a:r>
              <a:rPr sz="2400"/>
              <a:t>2</a:t>
            </a:r>
            <a:r>
              <a:rPr i="1" sz="2400"/>
              <a:t>y</a:t>
            </a:r>
            <a:r>
              <a:rPr i="1" sz="800"/>
              <a:t> </a:t>
            </a:r>
            <a:r>
              <a:rPr baseline="40000" sz="2400"/>
              <a:t>2</a:t>
            </a:r>
            <a:r>
              <a:rPr i="1" sz="2400"/>
              <a:t> – </a:t>
            </a:r>
            <a:r>
              <a:rPr sz="2400"/>
              <a:t>9</a:t>
            </a:r>
            <a:r>
              <a:rPr i="1" sz="2400"/>
              <a:t>y</a:t>
            </a:r>
            <a:r>
              <a:rPr sz="2400"/>
              <a:t> – 18	Original expression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4572000" algn="l"/>
              </a:tabLst>
            </a:pPr>
            <a:r>
              <a:rPr sz="2400"/>
              <a:t>	= 2</a:t>
            </a:r>
            <a:r>
              <a:rPr i="1" sz="2400"/>
              <a:t>y</a:t>
            </a:r>
            <a:r>
              <a:rPr i="1" sz="800"/>
              <a:t> </a:t>
            </a:r>
            <a:r>
              <a:rPr baseline="40000" sz="2400"/>
              <a:t>2</a:t>
            </a:r>
            <a:r>
              <a:rPr sz="2400"/>
              <a:t> – </a:t>
            </a:r>
            <a:r>
              <a:rPr i="1" sz="2400"/>
              <a:t>my</a:t>
            </a:r>
            <a:r>
              <a:rPr sz="2400"/>
              <a:t> + </a:t>
            </a:r>
            <a:r>
              <a:rPr i="1" sz="2400"/>
              <a:t>py</a:t>
            </a:r>
            <a:r>
              <a:rPr sz="2400"/>
              <a:t> – 18	Write the pattern.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4572000" algn="l"/>
              </a:tabLst>
            </a:pPr>
            <a:r>
              <a:rPr sz="2400"/>
              <a:t>	= 2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– 12</a:t>
            </a:r>
            <a:r>
              <a:rPr i="1" sz="2400"/>
              <a:t>y</a:t>
            </a:r>
            <a:r>
              <a:rPr sz="2400"/>
              <a:t> + 3</a:t>
            </a:r>
            <a:r>
              <a:rPr i="1" sz="2400"/>
              <a:t>y</a:t>
            </a:r>
            <a:r>
              <a:rPr sz="2400"/>
              <a:t> – 18	</a:t>
            </a:r>
            <a:r>
              <a:rPr i="1" sz="2400"/>
              <a:t>m</a:t>
            </a:r>
            <a:r>
              <a:rPr sz="2400"/>
              <a:t> = –12, </a:t>
            </a:r>
            <a:r>
              <a:rPr i="1" sz="2400"/>
              <a:t>p</a:t>
            </a:r>
            <a:r>
              <a:rPr sz="2400"/>
              <a:t> = 3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4572000" algn="l"/>
              </a:tabLst>
            </a:pPr>
            <a:r>
              <a:rPr sz="2400"/>
              <a:t>	= (2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– 12</a:t>
            </a:r>
            <a:r>
              <a:rPr i="1" sz="2400"/>
              <a:t>y</a:t>
            </a:r>
            <a:r>
              <a:rPr sz="2400"/>
              <a:t>) + (3</a:t>
            </a:r>
            <a:r>
              <a:rPr i="1" sz="2400"/>
              <a:t>y</a:t>
            </a:r>
            <a:r>
              <a:rPr sz="2400"/>
              <a:t> – 18)	Group terms with </a:t>
            </a:r>
            <a:br>
              <a:rPr sz="2400"/>
            </a:br>
            <a:r>
              <a:rPr sz="2400"/>
              <a:t>		common factors.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4572000" algn="l"/>
              </a:tabLst>
            </a:pPr>
            <a:r>
              <a:rPr sz="2400"/>
              <a:t>	= 2</a:t>
            </a:r>
            <a:r>
              <a:rPr i="1" sz="2400"/>
              <a:t>y</a:t>
            </a:r>
            <a:r>
              <a:rPr sz="2400"/>
              <a:t>(</a:t>
            </a:r>
            <a:r>
              <a:rPr i="1" sz="2400"/>
              <a:t>y</a:t>
            </a:r>
            <a:r>
              <a:rPr sz="2400"/>
              <a:t> – 6) + 3(</a:t>
            </a:r>
            <a:r>
              <a:rPr i="1" sz="2400"/>
              <a:t>y</a:t>
            </a:r>
            <a:r>
              <a:rPr sz="2400"/>
              <a:t> – 6)	Factor the GCF from 		each grouping.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4572000" algn="l"/>
              </a:tabLst>
            </a:pPr>
            <a:r>
              <a:rPr sz="2400"/>
              <a:t>	= (2</a:t>
            </a:r>
            <a:r>
              <a:rPr i="1" sz="2400"/>
              <a:t>y</a:t>
            </a:r>
            <a:r>
              <a:rPr sz="2400"/>
              <a:t> + 3)(</a:t>
            </a:r>
            <a:r>
              <a:rPr i="1" sz="2400"/>
              <a:t>y</a:t>
            </a:r>
            <a:r>
              <a:rPr sz="2400"/>
              <a:t> – 6)	Distributive Property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914400" algn="l"/>
                <a:tab pos="45720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b="1" sz="2400"/>
              <a:t>  </a:t>
            </a:r>
            <a:r>
              <a:rPr sz="2400">
                <a:solidFill>
                  <a:srgbClr val="EC1D24"/>
                </a:solidFill>
              </a:rPr>
              <a:t>(2</a:t>
            </a:r>
            <a:r>
              <a:rPr i="1" sz="2400">
                <a:solidFill>
                  <a:srgbClr val="EC1D24"/>
                </a:solidFill>
              </a:rPr>
              <a:t>y</a:t>
            </a:r>
            <a:r>
              <a:rPr sz="2400">
                <a:solidFill>
                  <a:srgbClr val="EC1D24"/>
                </a:solidFill>
              </a:rPr>
              <a:t> + 3)(</a:t>
            </a:r>
            <a:r>
              <a:rPr i="1" sz="2400">
                <a:solidFill>
                  <a:srgbClr val="EC1D24"/>
                </a:solidFill>
              </a:rPr>
              <a:t>y</a:t>
            </a:r>
            <a:r>
              <a:rPr sz="2400">
                <a:solidFill>
                  <a:srgbClr val="EC1D24"/>
                </a:solidFill>
              </a:rPr>
              <a:t> – 6)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3" grpId="1"/>
      <p:bldP build="p" bldLvl="5" animBg="1" rev="0" advAuto="0" spid="275" grpId="3"/>
      <p:bldP build="p" bldLvl="5" animBg="1" rev="0" advAuto="0" spid="27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279" name="Chart 27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80" name="Shape 280"/>
          <p:cNvSpPr/>
          <p:nvPr/>
        </p:nvSpPr>
        <p:spPr>
          <a:xfrm>
            <a:off x="857250" y="2162175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(</a:t>
            </a:r>
            <a:r>
              <a:rPr b="1" i="1" sz="2400"/>
              <a:t>x</a:t>
            </a:r>
            <a:r>
              <a:rPr b="1" sz="2400"/>
              <a:t> + 3)(</a:t>
            </a:r>
            <a:r>
              <a:rPr b="1" i="1" sz="2400"/>
              <a:t>x</a:t>
            </a:r>
            <a:r>
              <a:rPr b="1" sz="2400"/>
              <a:t> + 5)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(</a:t>
            </a:r>
            <a:r>
              <a:rPr b="1" i="1" sz="2400"/>
              <a:t>x</a:t>
            </a:r>
            <a:r>
              <a:rPr b="1" sz="2400"/>
              <a:t> – 4)(</a:t>
            </a:r>
            <a:r>
              <a:rPr b="1" i="1" sz="2400"/>
              <a:t>x</a:t>
            </a:r>
            <a:r>
              <a:rPr b="1" sz="2400"/>
              <a:t> + 2)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(</a:t>
            </a:r>
            <a:r>
              <a:rPr b="1" i="1" sz="2400"/>
              <a:t>x</a:t>
            </a:r>
            <a:r>
              <a:rPr b="1" sz="2400"/>
              <a:t> + 7)(</a:t>
            </a:r>
            <a:r>
              <a:rPr b="1" i="1" sz="2400"/>
              <a:t>x</a:t>
            </a:r>
            <a:r>
              <a:rPr b="1" sz="2400"/>
              <a:t> + 8)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(</a:t>
            </a:r>
            <a:r>
              <a:rPr b="1" i="1" sz="2400"/>
              <a:t>x</a:t>
            </a:r>
            <a:r>
              <a:rPr b="1" sz="2400"/>
              <a:t> – 3)(</a:t>
            </a:r>
            <a:r>
              <a:rPr b="1" i="1" sz="2400"/>
              <a:t>x</a:t>
            </a:r>
            <a:r>
              <a:rPr b="1" sz="2400"/>
              <a:t> – 5) </a:t>
            </a:r>
          </a:p>
        </p:txBody>
      </p:sp>
      <p:sp>
        <p:nvSpPr>
          <p:cNvPr id="281" name="Shape 281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8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+ 15.</a:t>
            </a:r>
          </a:p>
        </p:txBody>
      </p:sp>
      <p:sp>
        <p:nvSpPr>
          <p:cNvPr id="282" name="Shape 282"/>
          <p:cNvSpPr/>
          <p:nvPr/>
        </p:nvSpPr>
        <p:spPr>
          <a:xfrm>
            <a:off x="847725" y="49530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  <p:bldP build="whole" bldLvl="1" animBg="1" rev="0" advAuto="0" spid="280" grpId="4"/>
      <p:bldP build="whole" bldLvl="1" animBg="1" rev="0" advAuto="0" spid="279" grpId="5"/>
      <p:bldP build="whole" bldLvl="1" animBg="1" rev="0" advAuto="0" spid="282" grpId="6"/>
      <p:bldP build="whole" bldLvl="1" animBg="1" rev="0" advAuto="0" spid="283" grpId="1"/>
      <p:bldP build="whole" bldLvl="1" animBg="1" rev="0" advAuto="0" spid="281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288" name="Chart 288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89" name="Shape 289"/>
          <p:cNvSpPr/>
          <p:nvPr/>
        </p:nvSpPr>
        <p:spPr>
          <a:xfrm>
            <a:off x="857250" y="2162175"/>
            <a:ext cx="33337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(3</a:t>
            </a:r>
            <a:r>
              <a:rPr b="1" i="1" sz="2400"/>
              <a:t>s</a:t>
            </a:r>
            <a:r>
              <a:rPr b="1" sz="2400"/>
              <a:t> + 1)(</a:t>
            </a:r>
            <a:r>
              <a:rPr b="1" i="1" sz="2400"/>
              <a:t>s</a:t>
            </a:r>
            <a:r>
              <a:rPr b="1" sz="2400"/>
              <a:t> – 4)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(</a:t>
            </a:r>
            <a:r>
              <a:rPr b="1" i="1" sz="2400"/>
              <a:t>s</a:t>
            </a:r>
            <a:r>
              <a:rPr b="1" sz="2400"/>
              <a:t> + 1)(3</a:t>
            </a:r>
            <a:r>
              <a:rPr b="1" i="1" sz="2400"/>
              <a:t>s</a:t>
            </a:r>
            <a:r>
              <a:rPr b="1" sz="2400"/>
              <a:t> – 4)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(3</a:t>
            </a:r>
            <a:r>
              <a:rPr b="1" i="1" sz="2400"/>
              <a:t>s</a:t>
            </a:r>
            <a:r>
              <a:rPr b="1" sz="2400"/>
              <a:t> + 4)(</a:t>
            </a:r>
            <a:r>
              <a:rPr b="1" i="1" sz="2400"/>
              <a:t>s</a:t>
            </a:r>
            <a:r>
              <a:rPr b="1" sz="2400"/>
              <a:t> – 1)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(</a:t>
            </a:r>
            <a:r>
              <a:rPr b="1" i="1" sz="2400"/>
              <a:t>s</a:t>
            </a:r>
            <a:r>
              <a:rPr b="1" sz="2400"/>
              <a:t> – 1)(3</a:t>
            </a:r>
            <a:r>
              <a:rPr b="1" i="1" sz="2400"/>
              <a:t>s</a:t>
            </a:r>
            <a:r>
              <a:rPr b="1" sz="2400"/>
              <a:t> + 4) </a:t>
            </a:r>
          </a:p>
        </p:txBody>
      </p:sp>
      <p:sp>
        <p:nvSpPr>
          <p:cNvPr id="290" name="Shape 290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Factor 3</a:t>
            </a:r>
            <a:r>
              <a:rPr b="1" i="1" sz="2400">
                <a:solidFill>
                  <a:srgbClr val="00539D"/>
                </a:solidFill>
              </a:rPr>
              <a:t>s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11</a:t>
            </a:r>
            <a:r>
              <a:rPr b="1" i="1" sz="2400">
                <a:solidFill>
                  <a:srgbClr val="00539D"/>
                </a:solidFill>
              </a:rPr>
              <a:t>s</a:t>
            </a:r>
            <a:r>
              <a:rPr b="1" sz="2400">
                <a:solidFill>
                  <a:srgbClr val="00539D"/>
                </a:solidFill>
              </a:rPr>
              <a:t> – 4.</a:t>
            </a:r>
          </a:p>
        </p:txBody>
      </p:sp>
      <p:sp>
        <p:nvSpPr>
          <p:cNvPr id="291" name="Shape 291"/>
          <p:cNvSpPr/>
          <p:nvPr/>
        </p:nvSpPr>
        <p:spPr>
          <a:xfrm>
            <a:off x="847725" y="21336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92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1"/>
      <p:bldP build="whole" bldLvl="1" animBg="1" rev="0" advAuto="0" spid="288" grpId="3"/>
      <p:bldP build="whole" bldLvl="1" animBg="1" rev="0" advAuto="0" spid="291" grpId="4"/>
      <p:bldP build="whole" bldLvl="1" animBg="1" rev="0" advAuto="0" spid="289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296" name="ALG2-CH05-271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1858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299" name="Shape 299"/>
          <p:cNvSpPr/>
          <p:nvPr/>
        </p:nvSpPr>
        <p:spPr>
          <a:xfrm>
            <a:off x="4267200" y="762000"/>
            <a:ext cx="4343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Equations by Factoring</a:t>
            </a:r>
          </a:p>
        </p:txBody>
      </p:sp>
      <p:sp>
        <p:nvSpPr>
          <p:cNvPr id="300" name="Shape 300"/>
          <p:cNvSpPr/>
          <p:nvPr/>
        </p:nvSpPr>
        <p:spPr>
          <a:xfrm>
            <a:off x="876300" y="1484312"/>
            <a:ext cx="7591425" cy="238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ARCHITECTURE  </a:t>
            </a:r>
            <a:r>
              <a:rPr b="1" sz="2400">
                <a:solidFill>
                  <a:srgbClr val="00539D"/>
                </a:solidFill>
              </a:rPr>
              <a:t>The entrance to an office building is an arch in the shape of a parabola whose vertex is the height of the arch. The height of the arch is given by </a:t>
            </a:r>
            <a:r>
              <a:rPr i="1" sz="2400">
                <a:solidFill>
                  <a:srgbClr val="00539D"/>
                </a:solidFill>
              </a:rPr>
              <a:t>h</a:t>
            </a:r>
            <a:r>
              <a:rPr sz="2400">
                <a:solidFill>
                  <a:srgbClr val="00539D"/>
                </a:solidFill>
              </a:rPr>
              <a:t> = 9 – </a:t>
            </a:r>
            <a:r>
              <a:rPr i="1" sz="2400">
                <a:solidFill>
                  <a:srgbClr val="00539D"/>
                </a:solidFill>
              </a:rPr>
              <a:t>x</a:t>
            </a:r>
            <a:r>
              <a:rPr i="1" sz="600">
                <a:solidFill>
                  <a:srgbClr val="00539D"/>
                </a:solidFill>
              </a:rPr>
              <a:t> </a:t>
            </a:r>
            <a:r>
              <a:rPr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, where </a:t>
            </a:r>
            <a:r>
              <a:rPr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is the horizontal distance from the center of the arch. Both </a:t>
            </a:r>
            <a:r>
              <a:rPr i="1" sz="2400">
                <a:solidFill>
                  <a:srgbClr val="00539D"/>
                </a:solidFill>
              </a:rPr>
              <a:t>h</a:t>
            </a:r>
            <a:r>
              <a:rPr b="1" sz="2400">
                <a:solidFill>
                  <a:srgbClr val="00539D"/>
                </a:solidFill>
              </a:rPr>
              <a:t> and </a:t>
            </a:r>
            <a:r>
              <a:rPr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are measured in feet. How wide is the arch at ground level?</a:t>
            </a:r>
          </a:p>
        </p:txBody>
      </p:sp>
      <p:sp>
        <p:nvSpPr>
          <p:cNvPr id="301" name="Shape 301"/>
          <p:cNvSpPr/>
          <p:nvPr/>
        </p:nvSpPr>
        <p:spPr>
          <a:xfrm>
            <a:off x="552450" y="4279900"/>
            <a:ext cx="83820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1400"/>
              </a:spcBef>
              <a:tabLst>
                <a:tab pos="1028700" algn="r"/>
                <a:tab pos="1143000" algn="l"/>
                <a:tab pos="4572000" algn="l"/>
              </a:tabLst>
              <a:defRPr sz="2400"/>
            </a:lvl1pPr>
          </a:lstStyle>
          <a:p>
            <a:pPr lvl="0">
              <a:defRPr sz="1800"/>
            </a:pPr>
            <a:r>
              <a:rPr sz="2400"/>
              <a:t>To find the width of the arch at ground level, find the distance between the two zeros.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1" grpId="2"/>
      <p:bldP build="p" bldLvl="5" animBg="1" rev="0" advAuto="0" spid="30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04" name="Shape 304"/>
          <p:cNvSpPr/>
          <p:nvPr/>
        </p:nvSpPr>
        <p:spPr>
          <a:xfrm>
            <a:off x="4267200" y="762000"/>
            <a:ext cx="4343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Equations by Factoring</a:t>
            </a:r>
          </a:p>
        </p:txBody>
      </p:sp>
      <p:sp>
        <p:nvSpPr>
          <p:cNvPr id="305" name="Shape 305"/>
          <p:cNvSpPr/>
          <p:nvPr/>
        </p:nvSpPr>
        <p:spPr>
          <a:xfrm>
            <a:off x="533400" y="1390650"/>
            <a:ext cx="8201025" cy="1342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3200400" algn="r"/>
                <a:tab pos="3314700" algn="l"/>
                <a:tab pos="4572000" algn="l"/>
              </a:tabLst>
            </a:pPr>
            <a:r>
              <a:rPr sz="2400"/>
              <a:t>	9 – </a:t>
            </a:r>
            <a:r>
              <a:rPr i="1" sz="2400"/>
              <a:t>x</a:t>
            </a:r>
            <a:r>
              <a:rPr i="1" sz="800"/>
              <a:t> </a:t>
            </a:r>
            <a:r>
              <a:rPr baseline="40000" sz="2400"/>
              <a:t>2</a:t>
            </a:r>
            <a:r>
              <a:rPr sz="2400"/>
              <a:t> =	0	Original expression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3200400" algn="r"/>
                <a:tab pos="3314700" algn="l"/>
                <a:tab pos="4572000" algn="l"/>
              </a:tabLst>
            </a:pPr>
            <a:r>
              <a:rPr sz="2400"/>
              <a:t>	</a:t>
            </a:r>
            <a:r>
              <a:rPr i="1" sz="2400"/>
              <a:t>x</a:t>
            </a:r>
            <a:r>
              <a:rPr i="1" sz="800"/>
              <a:t> </a:t>
            </a:r>
            <a:r>
              <a:rPr baseline="40000" sz="2400"/>
              <a:t>2</a:t>
            </a:r>
            <a:r>
              <a:rPr sz="2400"/>
              <a:t> – 9 =	0	Multiply both sides by –1.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3200400" algn="r"/>
                <a:tab pos="3314700" algn="l"/>
                <a:tab pos="4572000" algn="l"/>
              </a:tabLst>
            </a:pPr>
            <a:r>
              <a:rPr sz="2400"/>
              <a:t>	(</a:t>
            </a:r>
            <a:r>
              <a:rPr i="1" sz="2400"/>
              <a:t>x</a:t>
            </a:r>
            <a:r>
              <a:rPr sz="2400"/>
              <a:t> + 3)(</a:t>
            </a:r>
            <a:r>
              <a:rPr i="1" sz="2400"/>
              <a:t>x</a:t>
            </a:r>
            <a:r>
              <a:rPr sz="2400"/>
              <a:t> – 3) =	0	Difference of squares</a:t>
            </a:r>
          </a:p>
        </p:txBody>
      </p:sp>
      <p:sp>
        <p:nvSpPr>
          <p:cNvPr id="306" name="Shape 306"/>
          <p:cNvSpPr/>
          <p:nvPr/>
        </p:nvSpPr>
        <p:spPr>
          <a:xfrm>
            <a:off x="533400" y="3071812"/>
            <a:ext cx="7924800" cy="867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3200400" algn="r"/>
                <a:tab pos="3314700" algn="l"/>
                <a:tab pos="4572000" algn="l"/>
              </a:tabLst>
            </a:pPr>
            <a:r>
              <a:rPr sz="2400"/>
              <a:t>	</a:t>
            </a:r>
            <a:r>
              <a:rPr i="1" sz="2400"/>
              <a:t>x</a:t>
            </a:r>
            <a:r>
              <a:rPr sz="2400"/>
              <a:t> + 3 = 0 or </a:t>
            </a:r>
            <a:r>
              <a:rPr i="1" sz="2400"/>
              <a:t>x</a:t>
            </a:r>
            <a:r>
              <a:rPr sz="2400"/>
              <a:t> – 3 =	0	Zero Product Property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3200400" algn="r"/>
                <a:tab pos="3314700" algn="l"/>
                <a:tab pos="4572000" algn="l"/>
              </a:tabLst>
            </a:pPr>
            <a:r>
              <a:rPr sz="2400"/>
              <a:t>	</a:t>
            </a:r>
            <a:r>
              <a:rPr i="1" sz="2400"/>
              <a:t>x</a:t>
            </a:r>
            <a:r>
              <a:rPr sz="2400"/>
              <a:t> = –3         </a:t>
            </a:r>
            <a:r>
              <a:rPr i="1" sz="2400"/>
              <a:t>x</a:t>
            </a:r>
            <a:r>
              <a:rPr sz="2400"/>
              <a:t> =	3	Solve.</a:t>
            </a:r>
          </a:p>
        </p:txBody>
      </p:sp>
      <p:sp>
        <p:nvSpPr>
          <p:cNvPr id="307" name="Shape 307"/>
          <p:cNvSpPr/>
          <p:nvPr/>
        </p:nvSpPr>
        <p:spPr>
          <a:xfrm>
            <a:off x="533400" y="4205287"/>
            <a:ext cx="7934325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1600" indent="-10287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b="1" sz="2400"/>
              <a:t>	</a:t>
            </a:r>
            <a:r>
              <a:rPr sz="2400">
                <a:solidFill>
                  <a:srgbClr val="E01B22"/>
                </a:solidFill>
              </a:rPr>
              <a:t>The distance between 3 and – 3 is</a:t>
            </a:r>
            <a:br>
              <a:rPr sz="2400">
                <a:solidFill>
                  <a:srgbClr val="E01B22"/>
                </a:solidFill>
              </a:rPr>
            </a:br>
            <a:r>
              <a:rPr sz="2400">
                <a:solidFill>
                  <a:srgbClr val="E01B22"/>
                </a:solidFill>
              </a:rPr>
              <a:t>3 – (–3) or 6 feet.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5" grpId="1"/>
      <p:bldP build="p" bldLvl="5" animBg="1" rev="0" advAuto="0" spid="306" grpId="2"/>
      <p:bldP build="p" bldLvl="5" animBg="1" rev="0" advAuto="0" spid="307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10" name="Shape 310"/>
          <p:cNvSpPr/>
          <p:nvPr/>
        </p:nvSpPr>
        <p:spPr>
          <a:xfrm>
            <a:off x="4267200" y="762000"/>
            <a:ext cx="4343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Equations by Factoring</a:t>
            </a:r>
          </a:p>
        </p:txBody>
      </p:sp>
      <p:sp>
        <p:nvSpPr>
          <p:cNvPr id="311" name="Shape 311"/>
          <p:cNvSpPr/>
          <p:nvPr/>
        </p:nvSpPr>
        <p:spPr>
          <a:xfrm>
            <a:off x="533400" y="1390650"/>
            <a:ext cx="789622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3200400" algn="r"/>
                <a:tab pos="3314700" algn="l"/>
                <a:tab pos="4572000" algn="l"/>
              </a:tabLst>
            </a:pPr>
            <a:r>
              <a:rPr b="1" sz="2400">
                <a:solidFill>
                  <a:srgbClr val="00539D"/>
                </a:solidFill>
              </a:rPr>
              <a:t>Check</a:t>
            </a:r>
            <a:r>
              <a:rPr sz="2400"/>
              <a:t>	9 – 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=	0</a:t>
            </a:r>
          </a:p>
        </p:txBody>
      </p:sp>
      <p:grpSp>
        <p:nvGrpSpPr>
          <p:cNvPr id="315" name="Group 315"/>
          <p:cNvGrpSpPr/>
          <p:nvPr/>
        </p:nvGrpSpPr>
        <p:grpSpPr>
          <a:xfrm>
            <a:off x="533400" y="1868487"/>
            <a:ext cx="7896225" cy="569404"/>
            <a:chOff x="0" y="0"/>
            <a:chExt cx="7896225" cy="569402"/>
          </a:xfrm>
        </p:grpSpPr>
        <p:sp>
          <p:nvSpPr>
            <p:cNvPr id="312" name="Shape 312"/>
            <p:cNvSpPr/>
            <p:nvPr/>
          </p:nvSpPr>
          <p:spPr>
            <a:xfrm>
              <a:off x="0" y="107949"/>
              <a:ext cx="7896225" cy="461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800"/>
                </a:spcBef>
                <a:tabLst>
                  <a:tab pos="3200400" algn="r"/>
                  <a:tab pos="3314700" algn="l"/>
                  <a:tab pos="3937000" algn="l"/>
                  <a:tab pos="5943600" algn="r"/>
                  <a:tab pos="6057900" algn="l"/>
                  <a:tab pos="6337300" algn="l"/>
                </a:tabLst>
              </a:pPr>
              <a:r>
                <a:rPr sz="2400"/>
                <a:t>	9 – (3)</a:t>
              </a:r>
              <a:r>
                <a:rPr baseline="40000" sz="2400"/>
                <a:t>2</a:t>
              </a:r>
              <a:r>
                <a:rPr sz="2400"/>
                <a:t> =	0	or	9 – (–3)</a:t>
              </a:r>
              <a:r>
                <a:rPr baseline="40000" sz="2400"/>
                <a:t>2	</a:t>
              </a:r>
              <a:r>
                <a:rPr sz="2400"/>
                <a:t>=	0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3057525" y="0"/>
              <a:ext cx="21715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6086475" y="0"/>
              <a:ext cx="46672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 ?</a:t>
              </a:r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533400" y="2457450"/>
            <a:ext cx="7896225" cy="541844"/>
            <a:chOff x="0" y="0"/>
            <a:chExt cx="7896225" cy="541843"/>
          </a:xfrm>
        </p:grpSpPr>
        <p:sp>
          <p:nvSpPr>
            <p:cNvPr id="316" name="Shape 316"/>
            <p:cNvSpPr/>
            <p:nvPr/>
          </p:nvSpPr>
          <p:spPr>
            <a:xfrm>
              <a:off x="0" y="104774"/>
              <a:ext cx="78962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800"/>
                </a:spcBef>
                <a:tabLst>
                  <a:tab pos="3200400" algn="r"/>
                  <a:tab pos="3314700" algn="l"/>
                  <a:tab pos="3924300" algn="l"/>
                  <a:tab pos="5829300" algn="r"/>
                  <a:tab pos="6057900" algn="l"/>
                  <a:tab pos="63373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	9 – 9 =	0		9 – 9	=	0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3057525" y="0"/>
              <a:ext cx="21715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96000" y="0"/>
              <a:ext cx="21715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defRPr sz="1600"/>
              </a:lvl1pPr>
            </a:lstStyle>
            <a:p>
              <a:pPr lvl="0">
                <a:defRPr sz="1800"/>
              </a:pPr>
              <a:r>
                <a:rPr sz="1600"/>
                <a:t>?</a:t>
              </a:r>
            </a:p>
          </p:txBody>
        </p:sp>
      </p:grpSp>
      <p:sp>
        <p:nvSpPr>
          <p:cNvPr id="320" name="Shape 320"/>
          <p:cNvSpPr/>
          <p:nvPr/>
        </p:nvSpPr>
        <p:spPr>
          <a:xfrm>
            <a:off x="533400" y="3148012"/>
            <a:ext cx="78962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800"/>
              </a:spcBef>
              <a:tabLst>
                <a:tab pos="3200400" algn="r"/>
                <a:tab pos="3314700" algn="l"/>
                <a:tab pos="3924300" algn="l"/>
                <a:tab pos="5829300" algn="r"/>
                <a:tab pos="6057900" algn="l"/>
                <a:tab pos="6337300" algn="l"/>
              </a:tabLst>
              <a:defRPr sz="2400"/>
            </a:lvl1pPr>
          </a:lstStyle>
          <a:p>
            <a:pPr lvl="0">
              <a:defRPr sz="1800"/>
            </a:pPr>
            <a:r>
              <a:rPr sz="2400"/>
              <a:t>	0 =	0		0	=	0</a:t>
            </a:r>
          </a:p>
        </p:txBody>
      </p:sp>
      <p:sp>
        <p:nvSpPr>
          <p:cNvPr id="321" name="Shape 321"/>
          <p:cNvSpPr/>
          <p:nvPr/>
        </p:nvSpPr>
        <p:spPr>
          <a:xfrm>
            <a:off x="4170362" y="3143250"/>
            <a:ext cx="337057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>
                <a:solidFill>
                  <a:srgbClr val="E01B22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01B22"/>
                </a:solidFill>
              </a:rPr>
              <a:t>✓</a:t>
            </a:r>
          </a:p>
        </p:txBody>
      </p:sp>
      <p:sp>
        <p:nvSpPr>
          <p:cNvPr id="322" name="Shape 322"/>
          <p:cNvSpPr/>
          <p:nvPr/>
        </p:nvSpPr>
        <p:spPr>
          <a:xfrm>
            <a:off x="7196137" y="3143250"/>
            <a:ext cx="337057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>
                <a:solidFill>
                  <a:srgbClr val="E01B22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01B22"/>
                </a:solidFill>
              </a:rPr>
              <a:t>✓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6"/>
      <p:bldP build="whole" bldLvl="1" animBg="1" rev="0" advAuto="0" spid="319" grpId="3"/>
      <p:bldP build="whole" bldLvl="1" animBg="1" rev="0" advAuto="0" spid="321" grpId="5"/>
      <p:bldP build="p" bldLvl="5" animBg="1" rev="0" advAuto="0" spid="311" grpId="1"/>
      <p:bldP build="whole" bldLvl="1" animBg="1" rev="0" advAuto="0" spid="315" grpId="2"/>
      <p:bldP build="p" bldLvl="5" animBg="1" rev="0" advAuto="0" spid="320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26" name="Chart 326"/>
          <p:cNvGraphicFramePr/>
          <p:nvPr/>
        </p:nvGraphicFramePr>
        <p:xfrm>
          <a:off x="6404138" y="3650281"/>
          <a:ext cx="2286246" cy="259717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27" name="Shape 327"/>
          <p:cNvSpPr/>
          <p:nvPr/>
        </p:nvSpPr>
        <p:spPr>
          <a:xfrm>
            <a:off x="857250" y="3879850"/>
            <a:ext cx="2790825" cy="1729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7 feet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11 feet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14 feet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25 feet</a:t>
            </a:r>
          </a:p>
        </p:txBody>
      </p:sp>
      <p:sp>
        <p:nvSpPr>
          <p:cNvPr id="328" name="Shape 328"/>
          <p:cNvSpPr/>
          <p:nvPr/>
        </p:nvSpPr>
        <p:spPr>
          <a:xfrm>
            <a:off x="476250" y="1285875"/>
            <a:ext cx="8020050" cy="23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C1D24"/>
                </a:solidFill>
              </a:rPr>
              <a:t>TENNIS</a:t>
            </a:r>
            <a:r>
              <a:rPr b="1" sz="2400">
                <a:solidFill>
                  <a:srgbClr val="00539D"/>
                </a:solidFill>
              </a:rPr>
              <a:t>  During a match, Andre hit a lob right off the court with the ball traveling in the shape of a parabola whose vertex was the height of the shot. The height of the shot is given by </a:t>
            </a:r>
            <a:r>
              <a:rPr i="1" sz="2400">
                <a:solidFill>
                  <a:srgbClr val="00539D"/>
                </a:solidFill>
              </a:rPr>
              <a:t>h</a:t>
            </a:r>
            <a:r>
              <a:rPr sz="2400">
                <a:solidFill>
                  <a:srgbClr val="00539D"/>
                </a:solidFill>
              </a:rPr>
              <a:t> = 49 – </a:t>
            </a:r>
            <a:r>
              <a:rPr i="1" sz="2400">
                <a:solidFill>
                  <a:srgbClr val="00539D"/>
                </a:solidFill>
              </a:rPr>
              <a:t>x</a:t>
            </a:r>
            <a:r>
              <a:rPr i="1" sz="600">
                <a:solidFill>
                  <a:srgbClr val="00539D"/>
                </a:solidFill>
              </a:rPr>
              <a:t> </a:t>
            </a:r>
            <a:r>
              <a:rPr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, where </a:t>
            </a:r>
            <a:r>
              <a:rPr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is the horizontal distance from the center of the shot. Both </a:t>
            </a:r>
            <a:r>
              <a:rPr i="1" sz="2400">
                <a:solidFill>
                  <a:srgbClr val="00539D"/>
                </a:solidFill>
              </a:rPr>
              <a:t>h</a:t>
            </a:r>
            <a:r>
              <a:rPr b="1" sz="2400">
                <a:solidFill>
                  <a:srgbClr val="00539D"/>
                </a:solidFill>
              </a:rPr>
              <a:t> and </a:t>
            </a:r>
            <a:r>
              <a:rPr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are measured in feet. How far was the lob hit?</a:t>
            </a:r>
          </a:p>
        </p:txBody>
      </p:sp>
      <p:sp>
        <p:nvSpPr>
          <p:cNvPr id="329" name="Shape 329"/>
          <p:cNvSpPr/>
          <p:nvPr/>
        </p:nvSpPr>
        <p:spPr>
          <a:xfrm>
            <a:off x="857250" y="49434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0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4"/>
      <p:bldP build="whole" bldLvl="1" animBg="1" rev="0" advAuto="0" spid="326" grpId="5"/>
      <p:bldP build="whole" bldLvl="1" animBg="1" rev="0" advAuto="0" spid="330" grpId="1"/>
      <p:bldP build="whole" bldLvl="1" animBg="1" rev="0" advAuto="0" spid="328" grpId="3"/>
      <p:bldP build="whole" bldLvl="1" animBg="1" rev="0" advAuto="0" spid="331" grpId="2"/>
      <p:bldP build="whole" bldLvl="1" animBg="1" rev="0" advAuto="0" spid="329" grpId="6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8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12800" y="1828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You factored polynomials. (Lesson 0–3)</a:t>
            </a:r>
          </a:p>
        </p:txBody>
      </p:sp>
      <p:pic>
        <p:nvPicPr>
          <p:cNvPr id="150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812800" y="40576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Write quadratic equations in intercept form.</a:t>
            </a:r>
          </a:p>
        </p:txBody>
      </p:sp>
      <p:sp>
        <p:nvSpPr>
          <p:cNvPr id="152" name="Shape 152"/>
          <p:cNvSpPr/>
          <p:nvPr/>
        </p:nvSpPr>
        <p:spPr>
          <a:xfrm>
            <a:off x="812800" y="46863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Solve quadratic equations by factoring.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50" grpId="3"/>
      <p:bldP build="whole" bldLvl="1" animBg="1" rev="0" advAuto="0" spid="151" grpId="4"/>
      <p:bldP build="p" bldLvl="5" animBg="1" rev="0" advAuto="0" spid="152" grpId="5"/>
      <p:bldP build="whole" bldLvl="1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5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12800" y="1828800"/>
            <a:ext cx="7620000" cy="98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factored form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FOIL method</a:t>
            </a:r>
          </a:p>
        </p:txBody>
      </p:sp>
      <p:pic>
        <p:nvPicPr>
          <p:cNvPr id="157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p" bldLvl="5" animBg="1" rev="0" advAuto="0" spid="15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160" name="ALG2-CH05-268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219200"/>
            <a:ext cx="8239125" cy="3506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5-3-2.png"/>
          <p:cNvPicPr/>
          <p:nvPr/>
        </p:nvPicPr>
        <p:blipFill>
          <a:blip r:embed="rId2">
            <a:extLst/>
          </a:blip>
          <a:srcRect l="0" t="0" r="0" b="71749"/>
          <a:stretch>
            <a:fillRect/>
          </a:stretch>
        </p:blipFill>
        <p:spPr>
          <a:xfrm>
            <a:off x="1023937" y="3609974"/>
            <a:ext cx="2833688" cy="85883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4" name="Shape 164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Write an Equation Given Roots</a:t>
            </a:r>
          </a:p>
        </p:txBody>
      </p:sp>
      <p:pic>
        <p:nvPicPr>
          <p:cNvPr id="165" name="5-3-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5687" y="1457325"/>
            <a:ext cx="7011988" cy="121443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533400" y="2838450"/>
            <a:ext cx="8077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629150" indent="-4286250">
              <a:lnSpc>
                <a:spcPct val="90000"/>
              </a:lnSpc>
              <a:spcBef>
                <a:spcPts val="500"/>
              </a:spcBef>
              <a:tabLst>
                <a:tab pos="2743200" algn="l"/>
                <a:tab pos="2984500" algn="l"/>
              </a:tabLst>
            </a:pPr>
            <a:r>
              <a:rPr sz="2400"/>
              <a:t>       (</a:t>
            </a:r>
            <a:r>
              <a:rPr i="1" sz="2400"/>
              <a:t>x</a:t>
            </a:r>
            <a:r>
              <a:rPr sz="2400"/>
              <a:t> – </a:t>
            </a:r>
            <a:r>
              <a:rPr i="1" sz="2400">
                <a:solidFill>
                  <a:srgbClr val="EC1D24"/>
                </a:solidFill>
              </a:rPr>
              <a:t>p</a:t>
            </a:r>
            <a:r>
              <a:rPr sz="2400"/>
              <a:t>)(</a:t>
            </a:r>
            <a:r>
              <a:rPr i="1" sz="2400"/>
              <a:t>x</a:t>
            </a:r>
            <a:r>
              <a:rPr sz="2400"/>
              <a:t> – </a:t>
            </a:r>
            <a:r>
              <a:rPr i="1" sz="2400">
                <a:solidFill>
                  <a:srgbClr val="007F00"/>
                </a:solidFill>
              </a:rPr>
              <a:t>q</a:t>
            </a:r>
            <a:r>
              <a:rPr sz="2400"/>
              <a:t>)	=	0	Write the pattern.</a:t>
            </a:r>
          </a:p>
        </p:txBody>
      </p:sp>
      <p:sp>
        <p:nvSpPr>
          <p:cNvPr id="167" name="Shape 167"/>
          <p:cNvSpPr/>
          <p:nvPr/>
        </p:nvSpPr>
        <p:spPr>
          <a:xfrm>
            <a:off x="5181600" y="4733925"/>
            <a:ext cx="3276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Simplify.       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5181600" y="3381375"/>
            <a:ext cx="3276600" cy="976095"/>
            <a:chOff x="0" y="0"/>
            <a:chExt cx="3276600" cy="976094"/>
          </a:xfrm>
        </p:grpSpPr>
        <p:sp>
          <p:nvSpPr>
            <p:cNvPr id="168" name="Shape 168"/>
            <p:cNvSpPr/>
            <p:nvPr/>
          </p:nvSpPr>
          <p:spPr>
            <a:xfrm>
              <a:off x="0" y="114299"/>
              <a:ext cx="3276600" cy="861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120000"/>
                </a:lnSpc>
                <a:spcBef>
                  <a:spcPts val="500"/>
                </a:spcBef>
              </a:pPr>
              <a:r>
                <a:rPr sz="2400"/>
                <a:t>Replace </a:t>
              </a:r>
              <a:r>
                <a:rPr i="1" sz="2400"/>
                <a:t>p</a:t>
              </a:r>
              <a:r>
                <a:rPr sz="2400"/>
                <a:t> with</a:t>
              </a:r>
              <a:br>
                <a:rPr sz="2400"/>
              </a:br>
              <a:r>
                <a:rPr sz="2400"/>
                <a:t>and </a:t>
              </a:r>
              <a:r>
                <a:rPr i="1" sz="2400"/>
                <a:t>q </a:t>
              </a:r>
              <a:r>
                <a:rPr sz="2400"/>
                <a:t>with –5.</a:t>
              </a:r>
            </a:p>
          </p:txBody>
        </p:sp>
        <p:pic>
          <p:nvPicPr>
            <p:cNvPr id="169" name="5-3-2.png"/>
            <p:cNvPicPr/>
            <p:nvPr/>
          </p:nvPicPr>
          <p:blipFill>
            <a:blip r:embed="rId2">
              <a:extLst/>
            </a:blip>
            <a:srcRect l="35293" t="30390" r="56135" b="43551"/>
            <a:stretch>
              <a:fillRect/>
            </a:stretch>
          </p:blipFill>
          <p:spPr>
            <a:xfrm>
              <a:off x="2495549" y="0"/>
              <a:ext cx="242889" cy="792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1" name="5-3-2.png"/>
          <p:cNvPicPr/>
          <p:nvPr/>
        </p:nvPicPr>
        <p:blipFill>
          <a:blip r:embed="rId2">
            <a:extLst/>
          </a:blip>
          <a:srcRect l="0" t="29450" r="0" b="41984"/>
          <a:stretch>
            <a:fillRect/>
          </a:stretch>
        </p:blipFill>
        <p:spPr>
          <a:xfrm>
            <a:off x="1023937" y="4505324"/>
            <a:ext cx="2833688" cy="86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5-3-2.png"/>
          <p:cNvPicPr/>
          <p:nvPr/>
        </p:nvPicPr>
        <p:blipFill>
          <a:blip r:embed="rId2">
            <a:extLst/>
          </a:blip>
          <a:srcRect l="0" t="59216" r="0" b="13786"/>
          <a:stretch>
            <a:fillRect/>
          </a:stretch>
        </p:blipFill>
        <p:spPr>
          <a:xfrm>
            <a:off x="1023937" y="5410199"/>
            <a:ext cx="2833688" cy="82073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181600" y="5618162"/>
            <a:ext cx="3276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Use FOIL.       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8"/>
      <p:bldP build="p" bldLvl="5" animBg="1" rev="0" advAuto="0" spid="167" grpId="6"/>
      <p:bldP build="whole" bldLvl="1" animBg="1" rev="0" advAuto="0" spid="162" grpId="3"/>
      <p:bldP build="p" bldLvl="5" animBg="1" rev="0" advAuto="0" spid="166" grpId="2"/>
      <p:bldP build="whole" bldLvl="1" animBg="1" rev="0" advAuto="0" spid="170" grpId="4"/>
      <p:bldP build="whole" bldLvl="1" animBg="1" rev="0" advAuto="0" spid="165" grpId="1"/>
      <p:bldP build="whole" bldLvl="1" animBg="1" rev="0" advAuto="0" spid="172" grpId="7"/>
      <p:bldP build="whole" bldLvl="1" animBg="1" rev="0" advAuto="0" spid="171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76" name="Shape 176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Write an Equation Given Roots</a:t>
            </a:r>
          </a:p>
        </p:txBody>
      </p:sp>
      <p:pic>
        <p:nvPicPr>
          <p:cNvPr id="177" name="5-3-2.png"/>
          <p:cNvPicPr/>
          <p:nvPr/>
        </p:nvPicPr>
        <p:blipFill>
          <a:blip r:embed="rId2">
            <a:extLst/>
          </a:blip>
          <a:srcRect l="0" t="85847" r="0" b="0"/>
          <a:stretch>
            <a:fillRect/>
          </a:stretch>
        </p:blipFill>
        <p:spPr>
          <a:xfrm>
            <a:off x="1023937" y="1712912"/>
            <a:ext cx="2833688" cy="43024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181600" y="1436687"/>
            <a:ext cx="32766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Multiply each side by 2 so </a:t>
            </a:r>
            <a:r>
              <a:rPr i="1" sz="2400"/>
              <a:t>b</a:t>
            </a:r>
            <a:r>
              <a:rPr sz="2400"/>
              <a:t> and </a:t>
            </a:r>
            <a:r>
              <a:rPr i="1" sz="2400"/>
              <a:t>c</a:t>
            </a:r>
            <a:r>
              <a:rPr sz="2400"/>
              <a:t> are integers.</a:t>
            </a:r>
          </a:p>
        </p:txBody>
      </p:sp>
      <p:grpSp>
        <p:nvGrpSpPr>
          <p:cNvPr id="181" name="Group 181"/>
          <p:cNvGrpSpPr/>
          <p:nvPr/>
        </p:nvGrpSpPr>
        <p:grpSpPr>
          <a:xfrm>
            <a:off x="533400" y="2841625"/>
            <a:ext cx="8229600" cy="2587625"/>
            <a:chOff x="0" y="0"/>
            <a:chExt cx="8229600" cy="2587625"/>
          </a:xfrm>
        </p:grpSpPr>
        <p:pic>
          <p:nvPicPr>
            <p:cNvPr id="179" name="5-3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60537" y="0"/>
              <a:ext cx="5859463" cy="2587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0" y="166687"/>
              <a:ext cx="82296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1368425" indent="-1023937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  <a:r>
                <a:rPr sz="2400">
                  <a:solidFill>
                    <a:srgbClr val="E01B22"/>
                  </a:solidFill>
                </a:rPr>
                <a:t> 	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2"/>
      <p:bldP build="whole" bldLvl="1" animBg="1" rev="0" advAuto="0" spid="181" grpId="3"/>
      <p:bldP build="whole" bldLvl="1" animBg="1" rev="0" advAuto="0" spid="1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185" name="Chart 18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8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ALG02_45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3450" y="1323975"/>
            <a:ext cx="7350125" cy="17462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Group 193"/>
          <p:cNvGrpSpPr/>
          <p:nvPr/>
        </p:nvGrpSpPr>
        <p:grpSpPr>
          <a:xfrm>
            <a:off x="857250" y="3276600"/>
            <a:ext cx="3071813" cy="2921000"/>
            <a:chOff x="0" y="0"/>
            <a:chExt cx="3071812" cy="2921000"/>
          </a:xfrm>
        </p:grpSpPr>
        <p:sp>
          <p:nvSpPr>
            <p:cNvPr id="189" name="Shape 189"/>
            <p:cNvSpPr/>
            <p:nvPr/>
          </p:nvSpPr>
          <p:spPr>
            <a:xfrm>
              <a:off x="0" y="171449"/>
              <a:ext cx="2790825" cy="21073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spcBef>
                  <a:spcPts val="15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ans</a:t>
              </a:r>
              <a:endParaRPr b="1" sz="2400"/>
            </a:p>
            <a:p>
              <a:pPr lvl="0" marL="533400" indent="-533400">
                <a:spcBef>
                  <a:spcPts val="15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ans</a:t>
              </a:r>
              <a:endParaRPr b="1" sz="2400"/>
            </a:p>
            <a:p>
              <a:pPr lvl="0" marL="533400" indent="-533400">
                <a:spcBef>
                  <a:spcPts val="15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ans</a:t>
              </a:r>
              <a:endParaRPr b="1" sz="2400"/>
            </a:p>
            <a:p>
              <a:pPr lvl="0" marL="533400" indent="-533400">
                <a:spcBef>
                  <a:spcPts val="15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ans</a:t>
              </a:r>
            </a:p>
          </p:txBody>
        </p:sp>
        <p:pic>
          <p:nvPicPr>
            <p:cNvPr id="190" name="ALG02_457.png"/>
            <p:cNvPicPr/>
            <p:nvPr/>
          </p:nvPicPr>
          <p:blipFill>
            <a:blip r:embed="rId6">
              <a:extLst/>
            </a:blip>
            <a:srcRect l="0" t="0" r="0" b="45962"/>
            <a:stretch>
              <a:fillRect/>
            </a:stretch>
          </p:blipFill>
          <p:spPr>
            <a:xfrm>
              <a:off x="622300" y="0"/>
              <a:ext cx="2449513" cy="1444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ALG02_457.png"/>
            <p:cNvPicPr/>
            <p:nvPr/>
          </p:nvPicPr>
          <p:blipFill>
            <a:blip r:embed="rId6">
              <a:extLst/>
            </a:blip>
            <a:srcRect l="0" t="58432" r="0" b="23159"/>
            <a:stretch>
              <a:fillRect/>
            </a:stretch>
          </p:blipFill>
          <p:spPr>
            <a:xfrm>
              <a:off x="622300" y="1685924"/>
              <a:ext cx="2449513" cy="492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ALG02_457.png"/>
            <p:cNvPicPr/>
            <p:nvPr/>
          </p:nvPicPr>
          <p:blipFill>
            <a:blip r:embed="rId6">
              <a:extLst/>
            </a:blip>
            <a:srcRect l="0" t="83016" r="0" b="0"/>
            <a:stretch>
              <a:fillRect/>
            </a:stretch>
          </p:blipFill>
          <p:spPr>
            <a:xfrm>
              <a:off x="622300" y="2466974"/>
              <a:ext cx="2449513" cy="454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Shape 194"/>
          <p:cNvSpPr/>
          <p:nvPr/>
        </p:nvSpPr>
        <p:spPr>
          <a:xfrm>
            <a:off x="847725" y="42195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4"/>
      <p:bldP build="whole" bldLvl="1" animBg="1" rev="0" advAuto="0" spid="185" grpId="5"/>
      <p:bldP build="whole" bldLvl="1" animBg="1" rev="0" advAuto="0" spid="188" grpId="3"/>
      <p:bldP build="whole" bldLvl="1" animBg="1" rev="0" advAuto="0" spid="194" grpId="6"/>
      <p:bldP build="whole" bldLvl="1" animBg="1" rev="0" advAuto="0" spid="187" grpId="2"/>
      <p:bldP build="whole" bldLvl="1" animBg="1" rev="0" advAuto="0" spid="1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197" name="ALG2-CH05-269-A-C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219200"/>
            <a:ext cx="8239125" cy="279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